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67" r:id="rId4"/>
    <p:sldId id="269" r:id="rId5"/>
    <p:sldId id="270" r:id="rId6"/>
    <p:sldId id="271" r:id="rId7"/>
    <p:sldId id="272" r:id="rId8"/>
    <p:sldId id="256" r:id="rId9"/>
    <p:sldId id="257" r:id="rId10"/>
    <p:sldId id="273" r:id="rId11"/>
    <p:sldId id="274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A2489-3253-4708-BEE4-3726B9E602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71474-068E-41AE-B4E0-3B479D04D3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8DA6F-5AB1-4931-84A8-4AB4FB2B5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C605837-F4B9-4641-832F-81CF5635C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15692-E329-4B44-8935-ED53E4AC11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BBDAE-BEC0-45C4-B060-0575B236E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ACDCD-60EE-470A-BA6A-BF10037178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2E54F-5E7A-49BC-9533-42FF484B36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7102C-492F-464D-80EA-E99136E29E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8F973-76EB-4A1E-8E46-CC9D985055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EB297-FA22-4605-AD0F-6931AF8F9C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7B45F-57A8-402D-93B0-62A3A179FD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21C64C9-81CD-4C97-B19B-2411E0787D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zone.com/books/earth_science/terc/content/visualizations/es2001/es2001page01.cfm?chapter_no=20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es.noaa.gov/GIFS/ECWV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33750"/>
            <a:ext cx="3762375" cy="3524250"/>
          </a:xfrm>
          <a:prstGeom prst="rect">
            <a:avLst/>
          </a:prstGeom>
          <a:noFill/>
        </p:spPr>
      </p:pic>
      <p:pic>
        <p:nvPicPr>
          <p:cNvPr id="13324" name="Picture 12" descr="air_masses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100638" cy="2825750"/>
          </a:xfrm>
          <a:prstGeom prst="rect">
            <a:avLst/>
          </a:prstGeom>
          <a:noFill/>
        </p:spPr>
      </p:pic>
      <p:pic>
        <p:nvPicPr>
          <p:cNvPr id="13328" name="Picture 16" descr="image00360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0"/>
            <a:ext cx="3124200" cy="3429000"/>
          </a:xfrm>
          <a:prstGeom prst="rect">
            <a:avLst/>
          </a:prstGeom>
          <a:noFill/>
        </p:spPr>
      </p:pic>
      <p:pic>
        <p:nvPicPr>
          <p:cNvPr id="13326" name="Picture 14" descr="nyrad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3676650"/>
            <a:ext cx="3810000" cy="3181350"/>
          </a:xfrm>
          <a:prstGeom prst="rect">
            <a:avLst/>
          </a:prstGeom>
          <a:noFill/>
        </p:spPr>
      </p:pic>
      <p:sp>
        <p:nvSpPr>
          <p:cNvPr id="13329" name="WordArt 17"/>
          <p:cNvSpPr>
            <a:spLocks noChangeArrowheads="1" noChangeShapeType="1" noTextEdit="1"/>
          </p:cNvSpPr>
          <p:nvPr/>
        </p:nvSpPr>
        <p:spPr bwMode="auto">
          <a:xfrm>
            <a:off x="0" y="2895600"/>
            <a:ext cx="4572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©Mark Place, 2009-2010</a:t>
            </a:r>
          </a:p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 www.LearnEarthScience.com</a:t>
            </a:r>
          </a:p>
        </p:txBody>
      </p:sp>
      <p:sp>
        <p:nvSpPr>
          <p:cNvPr id="13330" name="WordArt 18"/>
          <p:cNvSpPr>
            <a:spLocks noChangeArrowheads="1" noChangeShapeType="1" noTextEdit="1"/>
          </p:cNvSpPr>
          <p:nvPr/>
        </p:nvSpPr>
        <p:spPr bwMode="auto">
          <a:xfrm rot="4299250">
            <a:off x="2663825" y="4805363"/>
            <a:ext cx="3429000" cy="6477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110075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 Black"/>
              </a:rPr>
              <a:t>Air Masses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air mass source region diagram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1447800" y="1295400"/>
            <a:ext cx="6248400" cy="525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1143000" y="152400"/>
            <a:ext cx="6858000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What type of air mass</a:t>
            </a:r>
          </a:p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would form over each</a:t>
            </a:r>
          </a:p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area?  Please label.</a:t>
            </a:r>
          </a:p>
        </p:txBody>
      </p:sp>
      <p:sp>
        <p:nvSpPr>
          <p:cNvPr id="21510" name="WordArt 6"/>
          <p:cNvSpPr>
            <a:spLocks noChangeArrowheads="1" noChangeShapeType="1" noTextEdit="1"/>
          </p:cNvSpPr>
          <p:nvPr/>
        </p:nvSpPr>
        <p:spPr bwMode="auto">
          <a:xfrm>
            <a:off x="1828800" y="2781300"/>
            <a:ext cx="7905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mP</a:t>
            </a:r>
          </a:p>
        </p:txBody>
      </p:sp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3276600" y="2438400"/>
            <a:ext cx="7905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cA</a:t>
            </a:r>
          </a:p>
        </p:txBody>
      </p:sp>
      <p:sp>
        <p:nvSpPr>
          <p:cNvPr id="21512" name="WordArt 8"/>
          <p:cNvSpPr>
            <a:spLocks noChangeArrowheads="1" noChangeShapeType="1" noTextEdit="1"/>
          </p:cNvSpPr>
          <p:nvPr/>
        </p:nvSpPr>
        <p:spPr bwMode="auto">
          <a:xfrm>
            <a:off x="4343400" y="3429000"/>
            <a:ext cx="7905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cP</a:t>
            </a:r>
          </a:p>
        </p:txBody>
      </p:sp>
      <p:sp>
        <p:nvSpPr>
          <p:cNvPr id="21513" name="WordArt 9"/>
          <p:cNvSpPr>
            <a:spLocks noChangeArrowheads="1" noChangeShapeType="1" noTextEdit="1"/>
          </p:cNvSpPr>
          <p:nvPr/>
        </p:nvSpPr>
        <p:spPr bwMode="auto">
          <a:xfrm>
            <a:off x="6781800" y="2438400"/>
            <a:ext cx="7905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mP</a:t>
            </a:r>
          </a:p>
        </p:txBody>
      </p:sp>
      <p:sp>
        <p:nvSpPr>
          <p:cNvPr id="21514" name="WordArt 10"/>
          <p:cNvSpPr>
            <a:spLocks noChangeArrowheads="1" noChangeShapeType="1" noTextEdit="1"/>
          </p:cNvSpPr>
          <p:nvPr/>
        </p:nvSpPr>
        <p:spPr bwMode="auto">
          <a:xfrm>
            <a:off x="2057400" y="5562600"/>
            <a:ext cx="7905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mT</a:t>
            </a:r>
          </a:p>
        </p:txBody>
      </p:sp>
      <p:sp>
        <p:nvSpPr>
          <p:cNvPr id="21515" name="WordArt 11"/>
          <p:cNvSpPr>
            <a:spLocks noChangeArrowheads="1" noChangeShapeType="1" noTextEdit="1"/>
          </p:cNvSpPr>
          <p:nvPr/>
        </p:nvSpPr>
        <p:spPr bwMode="auto">
          <a:xfrm>
            <a:off x="5181600" y="5715000"/>
            <a:ext cx="7905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mT</a:t>
            </a:r>
          </a:p>
        </p:txBody>
      </p:sp>
      <p:sp>
        <p:nvSpPr>
          <p:cNvPr id="21516" name="WordArt 12"/>
          <p:cNvSpPr>
            <a:spLocks noChangeArrowheads="1" noChangeShapeType="1" noTextEdit="1"/>
          </p:cNvSpPr>
          <p:nvPr/>
        </p:nvSpPr>
        <p:spPr bwMode="auto">
          <a:xfrm>
            <a:off x="6400800" y="4953000"/>
            <a:ext cx="7905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mT</a:t>
            </a:r>
          </a:p>
        </p:txBody>
      </p:sp>
      <p:sp>
        <p:nvSpPr>
          <p:cNvPr id="21517" name="WordArt 13"/>
          <p:cNvSpPr>
            <a:spLocks noChangeArrowheads="1" noChangeShapeType="1" noTextEdit="1"/>
          </p:cNvSpPr>
          <p:nvPr/>
        </p:nvSpPr>
        <p:spPr bwMode="auto">
          <a:xfrm>
            <a:off x="3581400" y="4953000"/>
            <a:ext cx="7905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air_masses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050" y="1981200"/>
            <a:ext cx="8089900" cy="4313238"/>
          </a:xfrm>
          <a:prstGeom prst="rect">
            <a:avLst/>
          </a:prstGeom>
          <a:noFill/>
        </p:spPr>
      </p:pic>
      <p:sp>
        <p:nvSpPr>
          <p:cNvPr id="22534" name="WordArt 6"/>
          <p:cNvSpPr>
            <a:spLocks noChangeArrowheads="1" noChangeShapeType="1" noTextEdit="1"/>
          </p:cNvSpPr>
          <p:nvPr/>
        </p:nvSpPr>
        <p:spPr bwMode="auto">
          <a:xfrm>
            <a:off x="1143000" y="152400"/>
            <a:ext cx="6858000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World Air Mass</a:t>
            </a:r>
          </a:p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Source Regions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 descr="coldFro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263" y="42863"/>
            <a:ext cx="8153400" cy="679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pic49_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8200"/>
            </a:gs>
            <a:gs pos="10001">
              <a:srgbClr val="FF0000"/>
            </a:gs>
            <a:gs pos="35001">
              <a:srgbClr val="BA0066"/>
            </a:gs>
            <a:gs pos="70000">
              <a:srgbClr val="66008F"/>
            </a:gs>
            <a:gs pos="100000">
              <a:srgbClr val="00008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>
            <a:hlinkClick r:id="rId2"/>
          </p:cNvPr>
          <p:cNvSpPr>
            <a:spLocks noChangeArrowheads="1" noChangeShapeType="1" noTextEdit="1"/>
          </p:cNvSpPr>
          <p:nvPr/>
        </p:nvSpPr>
        <p:spPr bwMode="auto">
          <a:xfrm>
            <a:off x="2224088" y="1676400"/>
            <a:ext cx="4695825" cy="268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Animation #1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04825" y="6400800"/>
            <a:ext cx="8134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Arial" charset="0"/>
              </a:rPr>
              <a:t>http://www.classzone.com/books/earth_science/terc/content/visualizations/es2001/es2001page01.cfm?chapter_no=20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urrent color enhanced goes east infrar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9" name="AutoShape 7"/>
          <p:cNvSpPr>
            <a:spLocks/>
          </p:cNvSpPr>
          <p:nvPr/>
        </p:nvSpPr>
        <p:spPr bwMode="auto">
          <a:xfrm>
            <a:off x="533400" y="4405313"/>
            <a:ext cx="1981200" cy="1995487"/>
          </a:xfrm>
          <a:prstGeom prst="borderCallout2">
            <a:avLst>
              <a:gd name="adj1" fmla="val 5727"/>
              <a:gd name="adj2" fmla="val 103847"/>
              <a:gd name="adj3" fmla="val 5727"/>
              <a:gd name="adj4" fmla="val 106088"/>
              <a:gd name="adj5" fmla="val -66588"/>
              <a:gd name="adj6" fmla="val 108412"/>
            </a:avLst>
          </a:prstGeom>
          <a:solidFill>
            <a:srgbClr val="FF00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mT air mass</a:t>
            </a:r>
          </a:p>
          <a:p>
            <a:pPr algn="ctr"/>
            <a:endParaRPr lang="en-US" sz="2000">
              <a:solidFill>
                <a:schemeClr val="bg1"/>
              </a:solidFill>
            </a:endParaRPr>
          </a:p>
          <a:p>
            <a:pPr algn="ctr"/>
            <a:r>
              <a:rPr lang="en-US" sz="2000">
                <a:solidFill>
                  <a:schemeClr val="bg1"/>
                </a:solidFill>
              </a:rPr>
              <a:t>warm, moist air</a:t>
            </a:r>
          </a:p>
          <a:p>
            <a:pPr algn="ctr"/>
            <a:endParaRPr lang="en-US" sz="2000">
              <a:solidFill>
                <a:schemeClr val="bg1"/>
              </a:solidFill>
            </a:endParaRPr>
          </a:p>
          <a:p>
            <a:pPr algn="ctr"/>
            <a:r>
              <a:rPr lang="en-US" sz="2000">
                <a:solidFill>
                  <a:schemeClr val="bg1"/>
                </a:solidFill>
              </a:rPr>
              <a:t>Low Pressure Center</a:t>
            </a:r>
          </a:p>
        </p:txBody>
      </p:sp>
      <p:sp>
        <p:nvSpPr>
          <p:cNvPr id="8200" name="AutoShape 8"/>
          <p:cNvSpPr>
            <a:spLocks/>
          </p:cNvSpPr>
          <p:nvPr/>
        </p:nvSpPr>
        <p:spPr bwMode="auto">
          <a:xfrm>
            <a:off x="6324600" y="3733800"/>
            <a:ext cx="1981200" cy="1995488"/>
          </a:xfrm>
          <a:prstGeom prst="borderCallout2">
            <a:avLst>
              <a:gd name="adj1" fmla="val 5727"/>
              <a:gd name="adj2" fmla="val -3847"/>
              <a:gd name="adj3" fmla="val 5727"/>
              <a:gd name="adj4" fmla="val -60579"/>
              <a:gd name="adj5" fmla="val -56801"/>
              <a:gd name="adj6" fmla="val -119231"/>
            </a:avLst>
          </a:prstGeom>
          <a:solidFill>
            <a:srgbClr val="0000FF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cP air mass</a:t>
            </a:r>
          </a:p>
          <a:p>
            <a:pPr algn="ctr"/>
            <a:endParaRPr lang="en-US" sz="2000">
              <a:solidFill>
                <a:schemeClr val="bg1"/>
              </a:solidFill>
            </a:endParaRPr>
          </a:p>
          <a:p>
            <a:pPr algn="ctr"/>
            <a:r>
              <a:rPr lang="en-US" sz="2000">
                <a:solidFill>
                  <a:schemeClr val="bg1"/>
                </a:solidFill>
              </a:rPr>
              <a:t>dry, cool air</a:t>
            </a:r>
          </a:p>
          <a:p>
            <a:pPr algn="ctr"/>
            <a:endParaRPr lang="en-US" sz="2000">
              <a:solidFill>
                <a:schemeClr val="bg1"/>
              </a:solidFill>
            </a:endParaRPr>
          </a:p>
          <a:p>
            <a:pPr algn="ctr"/>
            <a:r>
              <a:rPr lang="en-US" sz="2000">
                <a:solidFill>
                  <a:schemeClr val="bg1"/>
                </a:solidFill>
              </a:rPr>
              <a:t>High Pressure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urrent goes east conus infrared color enhanc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AutoShape 3"/>
          <p:cNvSpPr>
            <a:spLocks/>
          </p:cNvSpPr>
          <p:nvPr/>
        </p:nvSpPr>
        <p:spPr bwMode="auto">
          <a:xfrm>
            <a:off x="533400" y="4405313"/>
            <a:ext cx="1981200" cy="1995487"/>
          </a:xfrm>
          <a:prstGeom prst="borderCallout2">
            <a:avLst>
              <a:gd name="adj1" fmla="val 5727"/>
              <a:gd name="adj2" fmla="val 103847"/>
              <a:gd name="adj3" fmla="val 5727"/>
              <a:gd name="adj4" fmla="val 106088"/>
              <a:gd name="adj5" fmla="val -66588"/>
              <a:gd name="adj6" fmla="val 108412"/>
            </a:avLst>
          </a:prstGeom>
          <a:solidFill>
            <a:srgbClr val="FF00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mT air mass</a:t>
            </a:r>
          </a:p>
          <a:p>
            <a:pPr algn="ctr"/>
            <a:endParaRPr lang="en-US" sz="2000">
              <a:solidFill>
                <a:schemeClr val="bg1"/>
              </a:solidFill>
            </a:endParaRPr>
          </a:p>
          <a:p>
            <a:pPr algn="ctr"/>
            <a:r>
              <a:rPr lang="en-US" sz="2000">
                <a:solidFill>
                  <a:schemeClr val="bg1"/>
                </a:solidFill>
              </a:rPr>
              <a:t>warm, moist air</a:t>
            </a:r>
          </a:p>
          <a:p>
            <a:pPr algn="ctr"/>
            <a:endParaRPr lang="en-US" sz="2000">
              <a:solidFill>
                <a:schemeClr val="bg1"/>
              </a:solidFill>
            </a:endParaRPr>
          </a:p>
          <a:p>
            <a:pPr algn="ctr"/>
            <a:r>
              <a:rPr lang="en-US" sz="2000">
                <a:solidFill>
                  <a:schemeClr val="bg1"/>
                </a:solidFill>
              </a:rPr>
              <a:t>Low Pressure Center</a:t>
            </a:r>
          </a:p>
        </p:txBody>
      </p:sp>
      <p:sp>
        <p:nvSpPr>
          <p:cNvPr id="9220" name="AutoShape 4"/>
          <p:cNvSpPr>
            <a:spLocks/>
          </p:cNvSpPr>
          <p:nvPr/>
        </p:nvSpPr>
        <p:spPr bwMode="auto">
          <a:xfrm>
            <a:off x="6324600" y="3733800"/>
            <a:ext cx="1981200" cy="1995488"/>
          </a:xfrm>
          <a:prstGeom prst="borderCallout2">
            <a:avLst>
              <a:gd name="adj1" fmla="val 5727"/>
              <a:gd name="adj2" fmla="val -3847"/>
              <a:gd name="adj3" fmla="val 5727"/>
              <a:gd name="adj4" fmla="val -60579"/>
              <a:gd name="adj5" fmla="val -56801"/>
              <a:gd name="adj6" fmla="val -119231"/>
            </a:avLst>
          </a:prstGeom>
          <a:solidFill>
            <a:srgbClr val="0000FF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cP air mass</a:t>
            </a:r>
          </a:p>
          <a:p>
            <a:pPr algn="ctr"/>
            <a:endParaRPr lang="en-US" sz="2000">
              <a:solidFill>
                <a:schemeClr val="bg1"/>
              </a:solidFill>
            </a:endParaRPr>
          </a:p>
          <a:p>
            <a:pPr algn="ctr"/>
            <a:r>
              <a:rPr lang="en-US" sz="2000">
                <a:solidFill>
                  <a:schemeClr val="bg1"/>
                </a:solidFill>
              </a:rPr>
              <a:t>dry, cool air</a:t>
            </a:r>
          </a:p>
          <a:p>
            <a:pPr algn="ctr"/>
            <a:endParaRPr lang="en-US" sz="2000">
              <a:solidFill>
                <a:schemeClr val="bg1"/>
              </a:solidFill>
            </a:endParaRPr>
          </a:p>
          <a:p>
            <a:pPr algn="ctr"/>
            <a:r>
              <a:rPr lang="en-US" sz="2000">
                <a:solidFill>
                  <a:schemeClr val="bg1"/>
                </a:solidFill>
              </a:rPr>
              <a:t>High Pressure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urrent color enhanced goes east infrar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AutoShape 3"/>
          <p:cNvSpPr>
            <a:spLocks/>
          </p:cNvSpPr>
          <p:nvPr/>
        </p:nvSpPr>
        <p:spPr bwMode="auto">
          <a:xfrm>
            <a:off x="533400" y="4405313"/>
            <a:ext cx="1981200" cy="1995487"/>
          </a:xfrm>
          <a:prstGeom prst="borderCallout2">
            <a:avLst>
              <a:gd name="adj1" fmla="val 5727"/>
              <a:gd name="adj2" fmla="val 103847"/>
              <a:gd name="adj3" fmla="val 5727"/>
              <a:gd name="adj4" fmla="val 106088"/>
              <a:gd name="adj5" fmla="val -66588"/>
              <a:gd name="adj6" fmla="val 108412"/>
            </a:avLst>
          </a:prstGeom>
          <a:solidFill>
            <a:srgbClr val="FF00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mT air mass</a:t>
            </a:r>
          </a:p>
          <a:p>
            <a:pPr algn="ctr"/>
            <a:endParaRPr lang="en-US" sz="2000">
              <a:solidFill>
                <a:schemeClr val="bg1"/>
              </a:solidFill>
            </a:endParaRPr>
          </a:p>
          <a:p>
            <a:pPr algn="ctr"/>
            <a:r>
              <a:rPr lang="en-US" sz="2000">
                <a:solidFill>
                  <a:schemeClr val="bg1"/>
                </a:solidFill>
              </a:rPr>
              <a:t>warm, moist air</a:t>
            </a:r>
          </a:p>
          <a:p>
            <a:pPr algn="ctr"/>
            <a:endParaRPr lang="en-US" sz="2000">
              <a:solidFill>
                <a:schemeClr val="bg1"/>
              </a:solidFill>
            </a:endParaRPr>
          </a:p>
          <a:p>
            <a:pPr algn="ctr"/>
            <a:r>
              <a:rPr lang="en-US" sz="2000">
                <a:solidFill>
                  <a:schemeClr val="bg1"/>
                </a:solidFill>
              </a:rPr>
              <a:t>Low Pressure Center</a:t>
            </a:r>
          </a:p>
        </p:txBody>
      </p:sp>
      <p:sp>
        <p:nvSpPr>
          <p:cNvPr id="10244" name="AutoShape 4"/>
          <p:cNvSpPr>
            <a:spLocks/>
          </p:cNvSpPr>
          <p:nvPr/>
        </p:nvSpPr>
        <p:spPr bwMode="auto">
          <a:xfrm>
            <a:off x="6324600" y="3733800"/>
            <a:ext cx="1981200" cy="1995488"/>
          </a:xfrm>
          <a:prstGeom prst="borderCallout2">
            <a:avLst>
              <a:gd name="adj1" fmla="val 5727"/>
              <a:gd name="adj2" fmla="val -3847"/>
              <a:gd name="adj3" fmla="val 5727"/>
              <a:gd name="adj4" fmla="val -47838"/>
              <a:gd name="adj5" fmla="val -25296"/>
              <a:gd name="adj6" fmla="val -93269"/>
            </a:avLst>
          </a:prstGeom>
          <a:solidFill>
            <a:srgbClr val="0000FF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cP air mass</a:t>
            </a:r>
          </a:p>
          <a:p>
            <a:pPr algn="ctr"/>
            <a:endParaRPr lang="en-US" sz="2000">
              <a:solidFill>
                <a:schemeClr val="bg1"/>
              </a:solidFill>
            </a:endParaRPr>
          </a:p>
          <a:p>
            <a:pPr algn="ctr"/>
            <a:r>
              <a:rPr lang="en-US" sz="2000">
                <a:solidFill>
                  <a:schemeClr val="bg1"/>
                </a:solidFill>
              </a:rPr>
              <a:t>dry, cool air</a:t>
            </a:r>
          </a:p>
          <a:p>
            <a:pPr algn="ctr"/>
            <a:endParaRPr lang="en-US" sz="2000">
              <a:solidFill>
                <a:schemeClr val="bg1"/>
              </a:solidFill>
            </a:endParaRPr>
          </a:p>
          <a:p>
            <a:pPr algn="ctr"/>
            <a:r>
              <a:rPr lang="en-US" sz="2000">
                <a:solidFill>
                  <a:schemeClr val="bg1"/>
                </a:solidFill>
              </a:rPr>
              <a:t>High Pressure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urrent goes east conus color enhanced infra r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7" name="AutoShape 3"/>
          <p:cNvSpPr>
            <a:spLocks/>
          </p:cNvSpPr>
          <p:nvPr/>
        </p:nvSpPr>
        <p:spPr bwMode="auto">
          <a:xfrm>
            <a:off x="533400" y="4405313"/>
            <a:ext cx="1981200" cy="1995487"/>
          </a:xfrm>
          <a:prstGeom prst="borderCallout2">
            <a:avLst>
              <a:gd name="adj1" fmla="val 5727"/>
              <a:gd name="adj2" fmla="val 103847"/>
              <a:gd name="adj3" fmla="val 5727"/>
              <a:gd name="adj4" fmla="val 106088"/>
              <a:gd name="adj5" fmla="val -66588"/>
              <a:gd name="adj6" fmla="val 108412"/>
            </a:avLst>
          </a:prstGeom>
          <a:solidFill>
            <a:srgbClr val="FF00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mT air mass</a:t>
            </a:r>
          </a:p>
          <a:p>
            <a:pPr algn="ctr"/>
            <a:endParaRPr lang="en-US" sz="2000">
              <a:solidFill>
                <a:schemeClr val="bg1"/>
              </a:solidFill>
            </a:endParaRPr>
          </a:p>
          <a:p>
            <a:pPr algn="ctr"/>
            <a:r>
              <a:rPr lang="en-US" sz="2000">
                <a:solidFill>
                  <a:schemeClr val="bg1"/>
                </a:solidFill>
              </a:rPr>
              <a:t>warm, moist air</a:t>
            </a:r>
          </a:p>
          <a:p>
            <a:pPr algn="ctr"/>
            <a:endParaRPr lang="en-US" sz="2000">
              <a:solidFill>
                <a:schemeClr val="bg1"/>
              </a:solidFill>
            </a:endParaRPr>
          </a:p>
          <a:p>
            <a:pPr algn="ctr"/>
            <a:r>
              <a:rPr lang="en-US" sz="2000">
                <a:solidFill>
                  <a:schemeClr val="bg1"/>
                </a:solidFill>
              </a:rPr>
              <a:t>Low Pressure Center</a:t>
            </a:r>
          </a:p>
        </p:txBody>
      </p:sp>
      <p:sp>
        <p:nvSpPr>
          <p:cNvPr id="11268" name="AutoShape 4"/>
          <p:cNvSpPr>
            <a:spLocks/>
          </p:cNvSpPr>
          <p:nvPr/>
        </p:nvSpPr>
        <p:spPr bwMode="auto">
          <a:xfrm>
            <a:off x="6324600" y="3733800"/>
            <a:ext cx="1981200" cy="1995488"/>
          </a:xfrm>
          <a:prstGeom prst="borderCallout2">
            <a:avLst>
              <a:gd name="adj1" fmla="val 5727"/>
              <a:gd name="adj2" fmla="val -3847"/>
              <a:gd name="adj3" fmla="val 5727"/>
              <a:gd name="adj4" fmla="val -60579"/>
              <a:gd name="adj5" fmla="val -56801"/>
              <a:gd name="adj6" fmla="val -119231"/>
            </a:avLst>
          </a:prstGeom>
          <a:solidFill>
            <a:srgbClr val="0000FF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cP air mass</a:t>
            </a:r>
          </a:p>
          <a:p>
            <a:pPr algn="ctr"/>
            <a:endParaRPr lang="en-US" sz="2000">
              <a:solidFill>
                <a:schemeClr val="bg1"/>
              </a:solidFill>
            </a:endParaRPr>
          </a:p>
          <a:p>
            <a:pPr algn="ctr"/>
            <a:r>
              <a:rPr lang="en-US" sz="2000">
                <a:solidFill>
                  <a:schemeClr val="bg1"/>
                </a:solidFill>
              </a:rPr>
              <a:t>dry, cool air</a:t>
            </a:r>
          </a:p>
          <a:p>
            <a:pPr algn="ctr"/>
            <a:endParaRPr lang="en-US" sz="2000">
              <a:solidFill>
                <a:schemeClr val="bg1"/>
              </a:solidFill>
            </a:endParaRPr>
          </a:p>
          <a:p>
            <a:pPr algn="ctr"/>
            <a:r>
              <a:rPr lang="en-US" sz="2000">
                <a:solidFill>
                  <a:schemeClr val="bg1"/>
                </a:solidFill>
              </a:rPr>
              <a:t>High Pressure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urrent Goes east eastern us water vapor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92" name="AutoShape 4"/>
          <p:cNvSpPr>
            <a:spLocks/>
          </p:cNvSpPr>
          <p:nvPr/>
        </p:nvSpPr>
        <p:spPr bwMode="auto">
          <a:xfrm>
            <a:off x="533400" y="4405313"/>
            <a:ext cx="1981200" cy="1995487"/>
          </a:xfrm>
          <a:prstGeom prst="borderCallout2">
            <a:avLst>
              <a:gd name="adj1" fmla="val 5727"/>
              <a:gd name="adj2" fmla="val 103847"/>
              <a:gd name="adj3" fmla="val 5727"/>
              <a:gd name="adj4" fmla="val 106088"/>
              <a:gd name="adj5" fmla="val -66588"/>
              <a:gd name="adj6" fmla="val 108412"/>
            </a:avLst>
          </a:prstGeom>
          <a:solidFill>
            <a:srgbClr val="FF00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mT air mass</a:t>
            </a:r>
          </a:p>
          <a:p>
            <a:pPr algn="ctr"/>
            <a:endParaRPr lang="en-US" sz="2000">
              <a:solidFill>
                <a:schemeClr val="bg1"/>
              </a:solidFill>
            </a:endParaRPr>
          </a:p>
          <a:p>
            <a:pPr algn="ctr"/>
            <a:r>
              <a:rPr lang="en-US" sz="2000">
                <a:solidFill>
                  <a:schemeClr val="bg1"/>
                </a:solidFill>
              </a:rPr>
              <a:t>warm, moist air</a:t>
            </a:r>
          </a:p>
          <a:p>
            <a:pPr algn="ctr"/>
            <a:endParaRPr lang="en-US" sz="2000">
              <a:solidFill>
                <a:schemeClr val="bg1"/>
              </a:solidFill>
            </a:endParaRPr>
          </a:p>
          <a:p>
            <a:pPr algn="ctr"/>
            <a:r>
              <a:rPr lang="en-US" sz="2000">
                <a:solidFill>
                  <a:schemeClr val="bg1"/>
                </a:solidFill>
              </a:rPr>
              <a:t>Low Pressure Center</a:t>
            </a:r>
          </a:p>
        </p:txBody>
      </p:sp>
      <p:sp>
        <p:nvSpPr>
          <p:cNvPr id="12293" name="AutoShape 5"/>
          <p:cNvSpPr>
            <a:spLocks/>
          </p:cNvSpPr>
          <p:nvPr/>
        </p:nvSpPr>
        <p:spPr bwMode="auto">
          <a:xfrm>
            <a:off x="6324600" y="3733800"/>
            <a:ext cx="1981200" cy="1995488"/>
          </a:xfrm>
          <a:prstGeom prst="borderCallout2">
            <a:avLst>
              <a:gd name="adj1" fmla="val 5727"/>
              <a:gd name="adj2" fmla="val -3847"/>
              <a:gd name="adj3" fmla="val 5727"/>
              <a:gd name="adj4" fmla="val -47435"/>
              <a:gd name="adj5" fmla="val -27444"/>
              <a:gd name="adj6" fmla="val -92546"/>
            </a:avLst>
          </a:prstGeom>
          <a:solidFill>
            <a:srgbClr val="0000FF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cP air mass</a:t>
            </a:r>
          </a:p>
          <a:p>
            <a:pPr algn="ctr"/>
            <a:endParaRPr lang="en-US" sz="2000">
              <a:solidFill>
                <a:schemeClr val="bg1"/>
              </a:solidFill>
            </a:endParaRPr>
          </a:p>
          <a:p>
            <a:pPr algn="ctr"/>
            <a:r>
              <a:rPr lang="en-US" sz="2000">
                <a:solidFill>
                  <a:schemeClr val="bg1"/>
                </a:solidFill>
              </a:rPr>
              <a:t>dry, cool air</a:t>
            </a:r>
          </a:p>
          <a:p>
            <a:pPr algn="ctr"/>
            <a:endParaRPr lang="en-US" sz="2000">
              <a:solidFill>
                <a:schemeClr val="bg1"/>
              </a:solidFill>
            </a:endParaRPr>
          </a:p>
          <a:p>
            <a:pPr algn="ctr"/>
            <a:r>
              <a:rPr lang="en-US" sz="2000">
                <a:solidFill>
                  <a:schemeClr val="bg1"/>
                </a:solidFill>
              </a:rPr>
              <a:t>High Pressure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762000" y="609600"/>
            <a:ext cx="7620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AIR MASSES</a:t>
            </a: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2509838" y="2143125"/>
            <a:ext cx="41243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What's the definition?</a:t>
            </a:r>
          </a:p>
        </p:txBody>
      </p:sp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>
            <a:off x="2676525" y="3810000"/>
            <a:ext cx="379095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 large body of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air with similar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characteristics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throughout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322263"/>
            <a:ext cx="9144000" cy="374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buFont typeface="Wingdings" pitchFamily="2" charset="2"/>
              <a:buNone/>
              <a:tabLst>
                <a:tab pos="457200" algn="l"/>
              </a:tabLst>
            </a:pPr>
            <a:r>
              <a:rPr lang="en-US" sz="4000" b="1">
                <a:solidFill>
                  <a:schemeClr val="bg1"/>
                </a:solidFill>
              </a:rPr>
              <a:t>Air masses are classified based on their</a:t>
            </a:r>
          </a:p>
          <a:p>
            <a:pPr>
              <a:buFont typeface="Wingdings" pitchFamily="2" charset="2"/>
              <a:buNone/>
              <a:tabLst>
                <a:tab pos="457200" algn="l"/>
              </a:tabLst>
            </a:pPr>
            <a:endParaRPr lang="en-US" sz="3200" b="1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"/>
              <a:tabLst>
                <a:tab pos="457200" algn="l"/>
              </a:tabLst>
            </a:pPr>
            <a:endParaRPr lang="en-US" sz="3200" b="1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None/>
              <a:tabLst>
                <a:tab pos="457200" algn="l"/>
              </a:tabLst>
            </a:pPr>
            <a:endParaRPr lang="en-US" sz="3200" b="1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  <a:tabLst>
                <a:tab pos="457200" algn="l"/>
              </a:tabLst>
            </a:pPr>
            <a:endParaRPr lang="en-US" sz="3200" b="1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  <a:tabLst>
                <a:tab pos="457200" algn="l"/>
              </a:tabLst>
            </a:pPr>
            <a:endParaRPr lang="en-US" sz="3200" b="1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None/>
              <a:tabLst>
                <a:tab pos="457200" algn="l"/>
              </a:tabLst>
            </a:pPr>
            <a:r>
              <a:rPr lang="en-US" sz="4000" b="1">
                <a:solidFill>
                  <a:schemeClr val="bg1"/>
                </a:solidFill>
              </a:rPr>
              <a:t>and amount of</a:t>
            </a:r>
            <a:endParaRPr lang="en-US" sz="4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1447800" y="1676400"/>
            <a:ext cx="6248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temperature</a:t>
            </a:r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1447800" y="4572000"/>
            <a:ext cx="6248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moisture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3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43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1447800" y="2057400"/>
            <a:ext cx="62484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where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they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form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buFont typeface="Wingdings" pitchFamily="2" charset="2"/>
              <a:buNone/>
              <a:tabLst>
                <a:tab pos="457200" algn="l"/>
              </a:tabLst>
            </a:pPr>
            <a:r>
              <a:rPr lang="en-US" sz="4000" b="1">
                <a:solidFill>
                  <a:schemeClr val="bg1"/>
                </a:solidFill>
              </a:rPr>
              <a:t>Air masses get their characteristics based on</a:t>
            </a:r>
            <a:endParaRPr lang="en-US" sz="40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30" name="Rectangle 122"/>
          <p:cNvSpPr>
            <a:spLocks noChangeArrowheads="1"/>
          </p:cNvSpPr>
          <p:nvPr/>
        </p:nvSpPr>
        <p:spPr bwMode="auto">
          <a:xfrm>
            <a:off x="1047750" y="152400"/>
            <a:ext cx="70469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cs typeface="Times New Roman" pitchFamily="18" charset="0"/>
              </a:rPr>
              <a:t>The abbreviations used to classify air masses </a:t>
            </a:r>
          </a:p>
          <a:p>
            <a:pPr algn="ctr"/>
            <a:r>
              <a:rPr lang="en-US" sz="2800" b="1">
                <a:solidFill>
                  <a:schemeClr val="bg1"/>
                </a:solidFill>
                <a:cs typeface="Times New Roman" pitchFamily="18" charset="0"/>
              </a:rPr>
              <a:t>use the following letters:  c, m, T, P, and A.</a:t>
            </a:r>
            <a:endParaRPr lang="en-US" sz="2800">
              <a:solidFill>
                <a:schemeClr val="bg1"/>
              </a:solidFill>
            </a:endParaRPr>
          </a:p>
          <a:p>
            <a:pPr algn="ctr" eaLnBrk="0" hangingPunct="0"/>
            <a:r>
              <a:rPr lang="en-US" sz="2800" b="1">
                <a:solidFill>
                  <a:schemeClr val="bg1"/>
                </a:solidFill>
                <a:cs typeface="Times New Roman" pitchFamily="18" charset="0"/>
              </a:rPr>
              <a:t>For each letter, describe its property:</a:t>
            </a:r>
            <a:endParaRPr lang="en-US" sz="2800">
              <a:solidFill>
                <a:schemeClr val="bg1"/>
              </a:solidFill>
            </a:endParaRPr>
          </a:p>
          <a:p>
            <a:pPr algn="ctr" eaLnBrk="0" hangingPunct="0"/>
            <a:endParaRPr lang="en-US" sz="2800">
              <a:solidFill>
                <a:schemeClr val="bg1"/>
              </a:solidFill>
            </a:endParaRPr>
          </a:p>
        </p:txBody>
      </p:sp>
      <p:graphicFrame>
        <p:nvGraphicFramePr>
          <p:cNvPr id="17793" name="Group 385"/>
          <p:cNvGraphicFramePr>
            <a:graphicFrameLocks noGrp="1"/>
          </p:cNvGraphicFramePr>
          <p:nvPr>
            <p:ph/>
          </p:nvPr>
        </p:nvGraphicFramePr>
        <p:xfrm>
          <a:off x="495300" y="1600200"/>
          <a:ext cx="8153400" cy="4634231"/>
        </p:xfrm>
        <a:graphic>
          <a:graphicData uri="http://schemas.openxmlformats.org/drawingml/2006/table">
            <a:tbl>
              <a:tblPr/>
              <a:tblGrid>
                <a:gridCol w="914400"/>
                <a:gridCol w="3462338"/>
                <a:gridCol w="37766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Word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Means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5400000" scaled="1"/>
                    </a:gra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5400000" scaled="1"/>
                    </a:gradFill>
                  </a:tcPr>
                </a:tc>
              </a:tr>
              <a:tr h="798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5400000" scaled="1"/>
                    </a:gradFill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5400000" scaled="1"/>
                    </a:gra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5400000" scaled="1"/>
                    </a:gradFill>
                  </a:tcPr>
                </a:tc>
              </a:tr>
              <a:tr h="798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17796" name="Text Box 388"/>
          <p:cNvSpPr txBox="1">
            <a:spLocks noChangeArrowheads="1"/>
          </p:cNvSpPr>
          <p:nvPr/>
        </p:nvSpPr>
        <p:spPr bwMode="auto">
          <a:xfrm>
            <a:off x="1600200" y="2286000"/>
            <a:ext cx="297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continental</a:t>
            </a:r>
          </a:p>
        </p:txBody>
      </p:sp>
      <p:sp>
        <p:nvSpPr>
          <p:cNvPr id="17797" name="Text Box 389"/>
          <p:cNvSpPr txBox="1">
            <a:spLocks noChangeArrowheads="1"/>
          </p:cNvSpPr>
          <p:nvPr/>
        </p:nvSpPr>
        <p:spPr bwMode="auto">
          <a:xfrm>
            <a:off x="5410200" y="2286000"/>
            <a:ext cx="297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dry</a:t>
            </a:r>
          </a:p>
        </p:txBody>
      </p:sp>
      <p:sp>
        <p:nvSpPr>
          <p:cNvPr id="17798" name="Text Box 390"/>
          <p:cNvSpPr txBox="1">
            <a:spLocks noChangeArrowheads="1"/>
          </p:cNvSpPr>
          <p:nvPr/>
        </p:nvSpPr>
        <p:spPr bwMode="auto">
          <a:xfrm>
            <a:off x="1600200" y="3048000"/>
            <a:ext cx="297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maritime</a:t>
            </a:r>
          </a:p>
        </p:txBody>
      </p:sp>
      <p:sp>
        <p:nvSpPr>
          <p:cNvPr id="17799" name="Text Box 391"/>
          <p:cNvSpPr txBox="1">
            <a:spLocks noChangeArrowheads="1"/>
          </p:cNvSpPr>
          <p:nvPr/>
        </p:nvSpPr>
        <p:spPr bwMode="auto">
          <a:xfrm>
            <a:off x="5486400" y="3048000"/>
            <a:ext cx="297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moist</a:t>
            </a:r>
          </a:p>
        </p:txBody>
      </p:sp>
      <p:sp>
        <p:nvSpPr>
          <p:cNvPr id="17800" name="Text Box 392"/>
          <p:cNvSpPr txBox="1">
            <a:spLocks noChangeArrowheads="1"/>
          </p:cNvSpPr>
          <p:nvPr/>
        </p:nvSpPr>
        <p:spPr bwMode="auto">
          <a:xfrm>
            <a:off x="1600200" y="3886200"/>
            <a:ext cx="297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Tropical</a:t>
            </a:r>
          </a:p>
        </p:txBody>
      </p:sp>
      <p:sp>
        <p:nvSpPr>
          <p:cNvPr id="17801" name="Text Box 393"/>
          <p:cNvSpPr txBox="1">
            <a:spLocks noChangeArrowheads="1"/>
          </p:cNvSpPr>
          <p:nvPr/>
        </p:nvSpPr>
        <p:spPr bwMode="auto">
          <a:xfrm>
            <a:off x="5486400" y="3886200"/>
            <a:ext cx="297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warm</a:t>
            </a:r>
          </a:p>
        </p:txBody>
      </p:sp>
      <p:sp>
        <p:nvSpPr>
          <p:cNvPr id="17802" name="Text Box 394"/>
          <p:cNvSpPr txBox="1">
            <a:spLocks noChangeArrowheads="1"/>
          </p:cNvSpPr>
          <p:nvPr/>
        </p:nvSpPr>
        <p:spPr bwMode="auto">
          <a:xfrm>
            <a:off x="1600200" y="4724400"/>
            <a:ext cx="297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Polar</a:t>
            </a:r>
          </a:p>
        </p:txBody>
      </p:sp>
      <p:sp>
        <p:nvSpPr>
          <p:cNvPr id="17803" name="Text Box 395"/>
          <p:cNvSpPr txBox="1">
            <a:spLocks noChangeArrowheads="1"/>
          </p:cNvSpPr>
          <p:nvPr/>
        </p:nvSpPr>
        <p:spPr bwMode="auto">
          <a:xfrm>
            <a:off x="5486400" y="4724400"/>
            <a:ext cx="297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cold</a:t>
            </a:r>
          </a:p>
        </p:txBody>
      </p:sp>
      <p:sp>
        <p:nvSpPr>
          <p:cNvPr id="17804" name="Text Box 396"/>
          <p:cNvSpPr txBox="1">
            <a:spLocks noChangeArrowheads="1"/>
          </p:cNvSpPr>
          <p:nvPr/>
        </p:nvSpPr>
        <p:spPr bwMode="auto">
          <a:xfrm>
            <a:off x="1600200" y="5486400"/>
            <a:ext cx="297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Arctic</a:t>
            </a:r>
          </a:p>
        </p:txBody>
      </p:sp>
      <p:sp>
        <p:nvSpPr>
          <p:cNvPr id="17805" name="Text Box 397"/>
          <p:cNvSpPr txBox="1">
            <a:spLocks noChangeArrowheads="1"/>
          </p:cNvSpPr>
          <p:nvPr/>
        </p:nvSpPr>
        <p:spPr bwMode="auto">
          <a:xfrm>
            <a:off x="5486400" y="5486400"/>
            <a:ext cx="297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very cold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96" grpId="0"/>
      <p:bldP spid="17797" grpId="0"/>
      <p:bldP spid="17798" grpId="0"/>
      <p:bldP spid="17799" grpId="0"/>
      <p:bldP spid="17800" grpId="0"/>
      <p:bldP spid="17801" grpId="0"/>
      <p:bldP spid="17802" grpId="0"/>
      <p:bldP spid="17803" grpId="0"/>
      <p:bldP spid="17804" grpId="0"/>
      <p:bldP spid="178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190500" y="228600"/>
            <a:ext cx="8763000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2225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What would their characteristics be?</a:t>
            </a:r>
          </a:p>
        </p:txBody>
      </p:sp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1524000" y="1905000"/>
            <a:ext cx="1824038" cy="1063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mT</a:t>
            </a:r>
          </a:p>
        </p:txBody>
      </p:sp>
      <p:sp>
        <p:nvSpPr>
          <p:cNvPr id="19463" name="WordArt 7"/>
          <p:cNvSpPr>
            <a:spLocks noChangeArrowheads="1" noChangeShapeType="1" noTextEdit="1"/>
          </p:cNvSpPr>
          <p:nvPr/>
        </p:nvSpPr>
        <p:spPr bwMode="auto">
          <a:xfrm>
            <a:off x="6019800" y="1905000"/>
            <a:ext cx="1824038" cy="1063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cP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28600" y="3429000"/>
            <a:ext cx="41116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warm and moist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334000" y="3429000"/>
            <a:ext cx="32305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cold and dry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9463" grpId="0" animBg="1"/>
      <p:bldP spid="19464" grpId="0"/>
      <p:bldP spid="194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190500" y="228600"/>
            <a:ext cx="8763000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2225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High or Low Pressure?</a:t>
            </a:r>
          </a:p>
        </p:txBody>
      </p:sp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1524000" y="1905000"/>
            <a:ext cx="1824038" cy="1063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mT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6019800" y="1905000"/>
            <a:ext cx="1824038" cy="1063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cP</a:t>
            </a:r>
          </a:p>
        </p:txBody>
      </p:sp>
      <p:sp>
        <p:nvSpPr>
          <p:cNvPr id="20489" name="WordArt 9"/>
          <p:cNvSpPr>
            <a:spLocks noChangeArrowheads="1" noChangeShapeType="1" noTextEdit="1"/>
          </p:cNvSpPr>
          <p:nvPr/>
        </p:nvSpPr>
        <p:spPr bwMode="auto">
          <a:xfrm>
            <a:off x="3733800" y="3429000"/>
            <a:ext cx="21336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H</a:t>
            </a:r>
          </a:p>
        </p:txBody>
      </p:sp>
      <p:sp>
        <p:nvSpPr>
          <p:cNvPr id="20490" name="WordArt 10"/>
          <p:cNvSpPr>
            <a:spLocks noChangeArrowheads="1" noChangeShapeType="1" noTextEdit="1"/>
          </p:cNvSpPr>
          <p:nvPr/>
        </p:nvSpPr>
        <p:spPr bwMode="auto">
          <a:xfrm>
            <a:off x="4343400" y="3429000"/>
            <a:ext cx="21336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08671E-6 C -0.05885 0.00278 -0.11719 0.00509 -0.17622 0.00625 C -0.22135 0.01134 -0.26719 0.01134 -0.31267 0.01273 C -0.38767 0.01088 -0.36979 0.0155 -0.40781 0.00625 C -0.41875 -0.00323 -0.42743 -0.01548 -0.43802 -0.02543 C -0.44063 -0.03121 -0.44427 -0.03606 -0.44601 -0.0423 C -0.44757 -0.04762 -0.44774 -0.05363 -0.44913 -0.05918 C -0.44965 -0.08254 -0.44965 -0.10566 -0.45069 -0.12901 C -0.45104 -0.13687 -0.45486 -0.14519 -0.45712 -0.15213 C -0.46094 -0.16369 -0.46059 -0.17641 -0.46337 -0.1882 C -0.46233 -0.25664 -0.46128 -0.32485 -0.46024 -0.39329 C -0.45938 -0.44924 -0.47014 -0.46912 -0.45226 -0.50311 C -0.44861 -0.51745 -0.43958 -0.51675 -0.43003 -0.51999 C -0.42309 -0.5223 -0.42674 -0.5223 -0.41892 -0.52647 C -0.40764 -0.53248 -0.39427 -0.5378 -0.38247 -0.54126 C -0.37274 -0.54751 -0.36128 -0.54889 -0.35069 -0.55167 C -0.32969 -0.566 -0.29774 -0.57063 -0.27448 -0.57294 C -0.26563 -0.57248 -0.24306 -0.57386 -0.23003 -0.56855 C -0.22326 -0.56577 -0.21632 -0.56092 -0.20938 -0.55814 C -0.18316 -0.54774 -0.21892 -0.56623 -0.18889 -0.55167 C -0.17431 -0.5445 -0.16146 -0.5378 -0.14601 -0.53479 C -0.1349 -0.52993 -0.14878 -0.53548 -0.13003 -0.53063 C -0.12257 -0.52855 -0.11528 -0.52438 -0.10781 -0.52207 C -0.09323 -0.51236 -0.11128 -0.52346 -0.09201 -0.51583 C -0.08594 -0.51352 -0.08056 -0.5082 -0.07448 -0.50519 C -0.06563 -0.5008 -0.05642 -0.49826 -0.04757 -0.49456 C -0.03576 -0.4897 -0.025 -0.48092 -0.01267 -0.47768 C -0.00122 -0.47028 0.01736 -0.46149 0.03021 -0.45872 C 0.0566 -0.40623 0.11128 -0.38889 0.15399 -0.3741 C 0.175 -0.36693 0.1974 -0.37271 0.2191 -0.37201 C 0.23976 -0.37271 0.26042 -0.37294 0.28108 -0.3741 C 0.29861 -0.37525 0.31302 -0.3956 0.32865 -0.40369 C 0.33559 -0.4134 0.34306 -0.42057 0.34931 -0.43121 C 0.35122 -0.43907 0.35382 -0.44554 0.35729 -0.45248 C 0.35677 -0.46797 0.35642 -0.48346 0.35556 -0.49895 C 0.35503 -0.50681 0.34774 -0.51999 0.34774 -0.51999 C 0.34462 -0.53317 0.33559 -0.54566 0.32708 -0.55375 C 0.32569 -0.55514 0.32378 -0.55491 0.32222 -0.55606 C 0.31771 -0.55953 0.31424 -0.56531 0.30955 -0.56855 C 0.3026 -0.57317 0.29167 -0.57803 0.2842 -0.58126 C 0.26701 -0.59722 0.23941 -0.60369 0.2191 -0.6067 C 0.17274 -0.60415 0.19149 -0.60577 0.1651 -0.59814 C 0.15781 -0.59167 0.14965 -0.58797 0.14132 -0.58566 C 0.13767 -0.58311 0.13368 -0.58173 0.13021 -0.57918 C 0.12153 -0.57294 0.11858 -0.56739 0.10955 -0.56438 C 0.10417 -0.55722 0.10122 -0.55421 0.09375 -0.55167 C 0.08576 -0.54404 0.07899 -0.53548 0.06997 -0.53063 C 0.05885 -0.51652 0.07535 -0.53641 0.06198 -0.52415 C 0.04549 -0.50912 0.06997 -0.52623 0.05087 -0.51375 C 0.04462 -0.50496 0.03924 -0.49525 0.03316 -0.48623 C 0.02951 -0.48045 0.02517 -0.47629 0.02222 -0.46936 C 0.01875 -0.46103 0.01788 -0.45525 0.01285 -0.44808 C 0.01042 -0.43491 0.00747 -0.42288 0.00486 -0.41017 C 0.00365 -0.40462 0.00174 -0.39329 0.00174 -0.39329 C 0.00208 -0.3623 -0.00451 -0.32855 0.00486 -0.30011 C 0.00903 -0.28716 0.00868 -0.29248 0.01441 -0.28323 C 0.02917 -0.25941 0.03993 -0.24924 0.06042 -0.23467 C 0.09635 -0.20924 0.1349 -0.17941 0.17622 -0.1734 C 0.18837 -0.16647 0.20139 -0.16138 0.21441 -0.1586 C 0.22917 -0.15028 0.24462 -0.14519 0.26042 -0.14173 C 0.27274 -0.13502 0.28594 -0.13109 0.29844 -0.12462 C 0.30069 -0.12346 0.3026 -0.12161 0.30486 -0.12045 C 0.30955 -0.11814 0.3191 -0.11421 0.3191 -0.11421 C 0.32465 -0.10912 0.33142 -0.10704 0.33663 -0.10149 C 0.34271 -0.09525 0.34549 -0.08924 0.35243 -0.08462 C 0.3566 -0.07306 0.3625 -0.06658 0.36997 -0.05918 C 0.37274 -0.04785 0.36962 -0.05756 0.37465 -0.04855 C 0.37691 -0.04438 0.38108 -0.03583 0.38108 -0.03583 C 0.38212 -0.03167 0.38299 -0.02727 0.3842 -0.02334 C 0.38611 -0.01756 0.39062 -0.00623 0.39062 -0.00623 C 0.3901 0.02683 0.38993 0.05989 0.38889 0.09296 C 0.38854 0.10706 0.38368 0.1207 0.37951 0.13319 C 0.37274 0.15353 0.36615 0.17319 0.35556 0.1903 C 0.34965 0.19978 0.33611 0.22429 0.32708 0.22822 C 0.31788 0.24116 0.31059 0.24625 0.29844 0.25365 C 0.28073 0.26452 0.29184 0.26059 0.27778 0.26429 C 0.24618 0.28533 0.2092 0.28163 0.17465 0.28325 C 0.13368 0.28047 0.12535 0.28232 0.09687 0.27492 C 0.09479 0.27353 0.09288 0.27168 0.09062 0.27053 C 0.08437 0.26729 0.07743 0.26637 0.07135 0.2622 C 0.06944 0.26082 0.06701 0.25943 0.0651 0.25781 C 0.06163 0.25527 0.05885 0.2518 0.05556 0.24949 C 0.05017 0.24556 0.04358 0.24486 0.03819 0.24093 C 0.03108 0.23585 0.02448 0.2296 0.01753 0.22405 C 0.00747 0.21596 -0.0026 0.20278 -0.01111 0.19238 C -0.01788 0.18429 -0.02274 0.17388 -0.03003 0.16694 C -0.04948 0.13018 -0.06146 0.10706 -0.06823 0.06128 C -0.06771 0.0444 -0.06753 0.02752 -0.06667 0.01064 C -0.06632 0.00278 -0.06337 -0.00531 -0.06181 -0.01271 C -0.05764 -0.03352 -0.0566 -0.05525 -0.05226 -0.07606 C -0.04896 -0.09201 -0.04774 -0.10843 -0.04115 -0.12254 C -0.03438 -0.15976 -0.00417 -0.1808 0.01753 -0.20092 C 0.02656 -0.20924 0.03455 -0.21849 0.04288 -0.2282 C 0.04618 -0.23213 0.05226 -0.24092 0.05226 -0.24092 C 0.05521 -0.25248 0.06094 -0.25964 0.06667 -0.26843 C 0.07066 -0.27491 0.07378 -0.28531 0.07604 -0.29178 C 0.07726 -0.29456 0.07847 -0.29733 0.07934 -0.30011 C 0.08038 -0.30288 0.0816 -0.30589 0.08264 -0.30866 C 0.08368 -0.31144 0.08576 -0.31699 0.08576 -0.31699 C 0.08733 -0.326 0.09045 -0.3334 0.09219 -0.34242 C 0.09115 -0.38126 0.0934 -0.4208 0.06667 -0.44392 C 0.06163 -0.4541 0.05503 -0.4578 0.04618 -0.4608 C 0.03576 -0.46959 0.01111 -0.47976 -0.00156 -0.48207 C -0.00903 -0.48346 -0.02378 -0.48623 -0.02378 -0.48623 C -0.05174 -0.48485 -0.07986 -0.48415 -0.10781 -0.48207 C -0.11163 -0.48184 -0.11806 -0.47491 -0.12049 -0.47352 C -0.12361 -0.47167 -0.13003 -0.46936 -0.13003 -0.46936 C -0.13681 -0.46034 -0.12917 -0.46889 -0.13958 -0.46288 C -0.16215 -0.4497 -0.13767 -0.46103 -0.15226 -0.45456 C -0.17257 -0.43421 -0.14583 -0.46011 -0.16493 -0.44392 C -0.17257 -0.43745 -0.17743 -0.43074 -0.18576 -0.42704 C -0.1908 -0.42057 -0.19653 -0.4178 -0.20313 -0.41433 C -0.22205 -0.38912 -0.20399 -0.41132 -0.22049 -0.39537 C -0.22639 -0.38982 -0.22135 -0.39213 -0.22708 -0.38473 C -0.23056 -0.37988 -0.23594 -0.37687 -0.23958 -0.37201 C -0.24462 -0.36531 -0.24635 -0.36045 -0.25226 -0.35514 C -0.2566 -0.34404 -0.26146 -0.33201 -0.26823 -0.32346 C -0.27274 -0.31121 -0.27639 -0.30057 -0.28247 -0.2897 C -0.28559 -0.27722 -0.29063 -0.26612 -0.29358 -0.25363 C -0.29618 -0.22959 -0.30417 -0.20855 -0.31111 -0.18612 C -0.31771 -0.16438 -0.31858 -0.14103 -0.32222 -0.11837 C -0.32153 -0.09664 -0.32535 -0.0719 -0.3158 -0.05294 C -0.31337 -0.04323 -0.31302 -0.03629 -0.30781 -0.02959 C -0.30729 -0.02751 -0.30694 -0.02543 -0.30625 -0.02334 C -0.30538 -0.02103 -0.30382 -0.01918 -0.30313 -0.01687 C -0.30174 -0.01271 -0.3 -0.00415 -0.3 -0.00415 C -0.30017 -0.00254 -0.29913 0.02105 -0.30625 0.02105 " pathEditMode="relative" ptsTypes="ffffffffffffffffffffffffffffffffffffffffffffffffffffffffffffffffffffffffffffffffffffffffffffffffffffffffffffffffffffffffffffffA">
                                      <p:cBhvr>
                                        <p:cTn id="18" dur="5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406 0.09411 C -0.12135 0.09249 -0.12778 0.09041 -0.13472 0.08763 C -0.13785 0.08625 -0.14115 0.08486 -0.14427 0.08347 C -0.14583 0.08278 -0.14896 0.08139 -0.14896 0.08162 C -0.16076 0.06891 -0.17431 0.06081 -0.18715 0.04971 C -0.21354 0.02706 -0.18889 0.03908 -0.20295 0.03284 C -0.20538 0.0296 -0.20903 0.02798 -0.21094 0.02428 C -0.22222 0.00347 -0.20503 0.02243 -0.22049 0.0074 C -0.22569 -0.00323 -0.22865 -0.01318 -0.23316 -0.02427 C -0.23837 -0.05248 -0.24896 -0.07977 -0.25694 -0.10682 C -0.26146 -0.14289 -0.26233 -0.16809 -0.26319 -0.20832 C -0.26285 -0.23283 -0.27187 -0.29757 -0.25052 -0.32439 C -0.24948 -0.32716 -0.24861 -0.33017 -0.2474 -0.33294 C -0.24549 -0.33734 -0.24097 -0.34566 -0.24097 -0.34543 C -0.23872 -0.35491 -0.2349 -0.36069 -0.23316 -0.37109 C -0.23194 -0.37872 -0.23212 -0.38705 -0.22986 -0.39422 C -0.22743 -0.40162 -0.21389 -0.40901 -0.20764 -0.41109 C -0.19236 -0.41017 -0.17569 -0.41526 -0.16163 -0.40693 C -0.1592 -0.40555 -0.15764 -0.40254 -0.15538 -0.40069 C -0.13663 -0.38636 -0.13038 -0.37156 -0.12517 -0.34358 C -0.12639 -0.29017 -0.12049 -0.27861 -0.13941 -0.24416 C -0.14375 -0.22705 -0.14844 -0.22774 -0.15538 -0.21664 C -0.16198 -0.20624 -0.16875 -0.19884 -0.17604 -0.18913 C -0.17986 -0.18404 -0.1849 -0.1815 -0.18872 -0.17641 C -0.20069 -0.16046 -0.21111 -0.1526 -0.22674 -0.14682 C -0.24375 -0.13202 -0.24444 -0.12878 -0.26493 -0.12578 C -0.27205 -0.12254 -0.27604 -0.11445 -0.28229 -0.1089 C -0.28854 -0.09664 -0.29531 -0.08763 -0.30451 -0.0793 C -0.31007 -0.05641 -0.30122 -0.0904 -0.30937 -0.06659 C -0.31198 -0.05896 -0.31372 -0.04925 -0.31562 -0.04115 C -0.31667 -0.03653 -0.31927 -0.03283 -0.32049 -0.02844 C -0.31962 -0.00925 -0.32014 0.02336 -0.30764 0.03908 C -0.30278 0.06567 -0.29219 0.09364 -0.2776 0.11307 C -0.27517 0.12324 -0.27205 0.12255 -0.26649 0.12995 C -0.26458 0.13249 -0.26372 0.13619 -0.26163 0.1385 C -0.2526 0.14914 -0.23993 0.15792 -0.2283 0.16162 C -0.21285 0.17203 -0.19687 0.1748 -0.18073 0.18289 C -0.16302 0.19168 -0.14722 0.20139 -0.1283 0.20393 C -0.09844 0.21919 -0.06493 0.21989 -0.03316 0.22312 C -0.0125 0.22174 0.00816 0.22081 0.02882 0.21873 C 0.04497 0.21711 0.06024 0.21064 0.07639 0.20833 C 0.12118 0.18798 0.06285 0.21295 0.10347 0.19977 C 0.11771 0.19515 0.1316 0.18891 0.14618 0.18497 C 0.16632 0.17364 0.18785 0.16948 0.20816 0.15954 C 0.2276 0.15006 0.25156 0.13596 0.2684 0.11954 C 0.28247 0.1059 0.29149 0.08532 0.30503 0.07075 C 0.3066 0.06659 0.30764 0.06197 0.30972 0.05804 C 0.31146 0.0548 0.31458 0.05318 0.31615 0.04971 C 0.31788 0.04578 0.31771 0.04093 0.31927 0.037 C 0.3224 0.0296 0.32674 0.02289 0.33038 0.01596 C 0.33611 0.00509 0.33438 0.00208 0.33837 -0.00948 C 0.34931 -0.04115 0.36215 -0.0726 0.3684 -0.10682 C 0.36892 -0.11607 0.37014 -0.12508 0.37014 -0.13433 C 0.37014 -0.16809 0.37483 -0.20346 0.36684 -0.2356 C 0.35903 -0.26705 0.34132 -0.29664 0.31615 -0.30127 C 0.27674 -0.29965 0.27535 -0.29988 0.24792 -0.29479 C 0.23993 -0.28786 0.22969 -0.28693 0.22083 -0.28231 C 0.21319 -0.27144 0.22292 -0.28393 0.21285 -0.27583 C 0.20521 -0.26959 0.19705 -0.26104 0.19063 -0.25271 C 0.18802 -0.24162 0.18976 -0.2474 0.18281 -0.23352 C 0.18177 -0.23144 0.17951 -0.22728 0.17951 -0.22705 C 0.17743 -0.21641 0.17378 -0.2067 0.1717 -0.1956 C 0.17222 -0.17086 0.1724 -0.14636 0.17326 -0.12162 C 0.17361 -0.11375 0.18125 -0.10034 0.18125 -0.10011 C 0.18368 -0.09086 0.18819 -0.08346 0.19236 -0.07514 C 0.1934 -0.07306 0.19444 -0.07075 0.19549 -0.06867 C 0.19653 -0.06659 0.19861 -0.06242 0.19861 -0.06219 C 0.19913 -0.06034 0.19931 -0.0578 0.20017 -0.05595 C 0.20104 -0.05433 0.20278 -0.05364 0.20347 -0.05179 C 0.20451 -0.04925 0.20451 -0.04601 0.20503 -0.04323 C 0.20712 -0.03329 0.21042 -0.02358 0.21285 -0.01364 C 0.21146 0.03769 0.21528 0.03954 0.19861 0.07284 C 0.19601 0.08393 0.18854 0.09203 0.18125 0.09827 C 0.15747 0.11862 0.13785 0.12232 0.10972 0.12578 C 0.10069 0.12694 0.09184 0.12925 0.08281 0.12995 C 0.07066 0.1311 0.05833 0.13133 0.04618 0.13203 C 0.03507 0.13272 0.02396 0.13364 0.01285 0.13434 C -0.00087 0.13364 -0.01458 0.13388 -0.0283 0.13203 C -0.04653 0.12971 -0.05903 0.12139 -0.07604 0.11723 C -0.08281 0.11284 -0.09358 0.10382 -0.10139 0.10035 C -0.11267 0.09041 -0.12014 0.07746 -0.12986 0.06451 C -0.13507 0.05758 -0.13611 0.0437 -0.13941 0.03492 C -0.14288 0.01087 -0.14757 -0.01248 -0.15052 -0.03699 C -0.14948 -0.06797 -0.15017 -0.09919 -0.1474 -0.12994 C -0.14635 -0.14173 -0.13941 -0.16393 -0.13941 -0.1637 C -0.13767 -0.17988 -0.13403 -0.18936 -0.12986 -0.20393 C -0.12639 -0.21572 -0.12448 -0.22844 -0.12049 -0.24 C -0.11649 -0.25179 -0.10955 -0.26289 -0.10451 -0.27375 C -0.09965 -0.28439 -0.09757 -0.29526 -0.09184 -0.30543 C -0.09062 -0.31075 -0.08958 -0.3156 -0.08715 -0.32023 C -0.08576 -0.32277 -0.08351 -0.32416 -0.08229 -0.3267 C -0.07969 -0.33202 -0.07882 -0.33849 -0.07604 -0.34358 C -0.07344 -0.34844 -0.07014 -0.35306 -0.06806 -0.35838 C -0.06424 -0.36832 -0.06146 -0.37849 -0.05694 -0.38797 C -0.05503 -0.39792 -0.05243 -0.40763 -0.05052 -0.41757 C -0.05104 -0.44069 -0.05017 -0.46404 -0.05208 -0.48716 C -0.05243 -0.49063 -0.05573 -0.49248 -0.05694 -0.49572 C -0.05972 -0.50312 -0.06111 -0.51399 -0.06493 -0.52115 C -0.07431 -0.53849 -0.09167 -0.56439 -0.10764 -0.56971 C -0.12622 -0.58566 -0.14826 -0.58705 -0.16962 -0.58867 C -0.17934 -0.58844 -0.24253 -0.58959 -0.27118 -0.58451 C -0.2809 -0.58289 -0.28889 -0.57479 -0.29826 -0.57179 C -0.30694 -0.56601 -0.3151 -0.55907 -0.32361 -0.55283 C -0.32604 -0.55098 -0.32917 -0.55075 -0.3316 -0.54867 C -0.33663 -0.54427 -0.3408 -0.53826 -0.34583 -0.53387 C -0.34705 -0.53271 -0.35937 -0.52208 -0.36163 -0.51907 C -0.36719 -0.51167 -0.37187 -0.50289 -0.3776 -0.49572 C -0.38021 -0.49225 -0.38437 -0.47884 -0.38542 -0.47676 C -0.38993 -0.46682 -0.39531 -0.45734 -0.39983 -0.44716 C -0.40417 -0.43745 -0.4059 -0.42705 -0.41094 -0.41757 C -0.41302 -0.4067 -0.41615 -0.39653 -0.41875 -0.38589 C -0.42257 -0.32878 -0.42483 -0.27699 -0.40139 -0.22936 C -0.3941 -0.21456 -0.40226 -0.22566 -0.39497 -0.21664 C -0.39219 -0.20901 -0.39045 -0.20069 -0.38715 -0.19352 C -0.38281 -0.18381 -0.37743 -0.17526 -0.37274 -0.16601 C -0.36892 -0.15861 -0.36736 -0.15214 -0.36163 -0.14682 C -0.35017 -0.12393 -0.33542 -0.11491 -0.32049 -0.09826 C -0.31285 -0.08971 -0.30799 -0.0837 -0.29826 -0.0793 C -0.29201 -0.07098 -0.28351 -0.06451 -0.27604 -0.05803 C -0.27187 -0.05433 -0.26667 -0.05248 -0.26319 -0.04763 C -0.25903 -0.04185 -0.25573 -0.04023 -0.25052 -0.03699 C -0.24236 -0.0319 -0.23507 -0.02474 -0.22674 -0.02011 C -0.22135 -0.01711 -0.21493 -0.01664 -0.20937 -0.01364 C -0.1849 -0.00023 -0.1566 0.01295 -0.12986 0.01596 C -0.11875 0.01711 -0.10764 0.01734 -0.09653 0.01804 C -0.06267 0.02243 -0.07413 0.02174 -0.01719 0.01804 C -0.00608 0.01734 0.01615 0.01364 0.01615 0.01388 C 0.02708 0.00995 0.03854 0.00902 0.04948 0.00532 C 0.0783 -0.00416 0.10538 -0.01248 0.13507 -0.01595 C 0.16684 -0.01503 0.19948 -0.02173 0.23038 -0.01156 C 0.23438 -0.01017 0.23767 -0.0037 0.24149 -0.00115 " pathEditMode="relative" rAng="0" ptsTypes="ffffffffffffffffffffffffffffffffffffffffffffffffffffffffffffffffffffffffffffffffffffffffffffffffffffffffffffffffffffffffffffffffffA">
                                      <p:cBhvr>
                                        <p:cTn id="20" dur="5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-2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animBg="1"/>
      <p:bldP spid="20489" grpId="1" animBg="1"/>
      <p:bldP spid="20490" grpId="0" animBg="1"/>
      <p:bldP spid="2049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air_masse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9144000" cy="6480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airmass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688" y="204788"/>
            <a:ext cx="8556625" cy="6446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251</Words>
  <Application>Microsoft Office PowerPoint</Application>
  <PresentationFormat>On-screen Show (4:3)</PresentationFormat>
  <Paragraphs>117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www.LearnEarthScience.com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Masses</dc:title>
  <dc:subject>Weather</dc:subject>
  <dc:creator>Mark Place</dc:creator>
  <cp:lastModifiedBy>Saint Peter's</cp:lastModifiedBy>
  <cp:revision>42</cp:revision>
  <dcterms:created xsi:type="dcterms:W3CDTF">2005-04-06T01:06:25Z</dcterms:created>
  <dcterms:modified xsi:type="dcterms:W3CDTF">2013-12-04T19:55:15Z</dcterms:modified>
</cp:coreProperties>
</file>