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6" r:id="rId5"/>
    <p:sldId id="260" r:id="rId6"/>
    <p:sldId id="261" r:id="rId7"/>
    <p:sldId id="258" r:id="rId8"/>
    <p:sldId id="263" r:id="rId9"/>
    <p:sldId id="265"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869C5A-4709-4EDD-BFF2-3583119D724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240900-6BF9-426C-AC5B-C345C42B2A6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5DF42E-D241-4A96-9D80-26DC64D711A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1A1AC4-B4AC-4444-ABDC-57F2127A150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BCD24A-03E9-4CFE-8CF0-8CACBAD4E67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19BA846-1DB8-41F3-BF52-5B9EDC6B5B5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13FAE9D-E542-43A6-83B2-E8222862823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2047827-4998-43D1-BCBB-ADCA553DC4C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8816207-8208-455A-A598-563B5F1608A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BEE32ED-8F2F-425B-8587-561CBA4ED70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2666A2A-E6B9-4256-A7BB-EFAA2D5FB6B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289977D-6EE9-43FF-ABAF-D7BA1583F7C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resources.schoolscience.co.uk/PPARC/bang/bang.htm" TargetMode="External"/><Relationship Id="rId2" Type="http://schemas.openxmlformats.org/officeDocument/2006/relationships/slideLayout" Target="../slideLayouts/slideLayout2.xml"/><Relationship Id="rId1" Type="http://schemas.openxmlformats.org/officeDocument/2006/relationships/audio" Target="../media/audio2.wav"/><Relationship Id="rId5" Type="http://schemas.openxmlformats.org/officeDocument/2006/relationships/image" Target="../media/image3.gif"/><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www.npl.washington.edu/AV/BigBangSound_2.wav" TargetMode="External"/><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colorado.edu/physics/2000/applets/doppler2.html"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www.astro.ubc.ca/~scharein/a311/Sim/doppler/Doppler.html" TargetMode="External"/><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www.wwnorton.com/earth/egeo/flash/1_2.swf" TargetMode="Externa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hyperlink" Target="http://www.animationlibrary.com/a-l/?n=image.php3&amp;image_id=12763"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2" name="WordArt 4"/>
          <p:cNvSpPr>
            <a:spLocks noChangeArrowheads="1" noChangeShapeType="1" noTextEdit="1"/>
          </p:cNvSpPr>
          <p:nvPr/>
        </p:nvSpPr>
        <p:spPr bwMode="auto">
          <a:xfrm>
            <a:off x="2566988" y="4038600"/>
            <a:ext cx="4010025" cy="1995488"/>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rPr>
              <a:t>The Universe</a:t>
            </a:r>
          </a:p>
        </p:txBody>
      </p:sp>
      <p:sp>
        <p:nvSpPr>
          <p:cNvPr id="2053" name="WordArt 5"/>
          <p:cNvSpPr>
            <a:spLocks noChangeArrowheads="1" noChangeShapeType="1" noTextEdit="1"/>
          </p:cNvSpPr>
          <p:nvPr/>
        </p:nvSpPr>
        <p:spPr bwMode="auto">
          <a:xfrm>
            <a:off x="1906588" y="685800"/>
            <a:ext cx="5329237" cy="2438400"/>
          </a:xfrm>
          <a:prstGeom prst="rect">
            <a:avLst/>
          </a:prstGeom>
        </p:spPr>
        <p:txBody>
          <a:bodyPr wrap="none" fromWordArt="1">
            <a:prstTxWarp prst="textPlain">
              <a:avLst>
                <a:gd name="adj" fmla="val 50000"/>
              </a:avLst>
            </a:prstTxWarp>
          </a:bodyPr>
          <a:lstStyle/>
          <a:p>
            <a:pPr algn="ctr"/>
            <a:r>
              <a:rPr lang="en-US" sz="3600" kern="10">
                <a:ln w="38100">
                  <a:solidFill>
                    <a:schemeClr val="bg1"/>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effectLst>
                  <a:outerShdw dist="35921" dir="2700000" algn="ctr" rotWithShape="0">
                    <a:srgbClr val="C0C0C0">
                      <a:alpha val="80000"/>
                    </a:srgbClr>
                  </a:outerShdw>
                </a:effectLst>
                <a:latin typeface="Impact"/>
              </a:rPr>
              <a:t>Astronomy Notes</a:t>
            </a:r>
          </a:p>
          <a:p>
            <a:pPr algn="ctr"/>
            <a:r>
              <a:rPr lang="en-US" sz="3600" kern="10">
                <a:ln w="38100">
                  <a:solidFill>
                    <a:schemeClr val="bg1"/>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effectLst>
                  <a:outerShdw dist="35921" dir="2700000" algn="ctr" rotWithShape="0">
                    <a:srgbClr val="C0C0C0">
                      <a:alpha val="80000"/>
                    </a:srgbClr>
                  </a:outerShdw>
                </a:effectLst>
                <a:latin typeface="Impact"/>
              </a:rPr>
              <a:t>Page 4</a:t>
            </a:r>
          </a:p>
        </p:txBody>
      </p:sp>
      <p:sp>
        <p:nvSpPr>
          <p:cNvPr id="2054" name="WordArt 6"/>
          <p:cNvSpPr>
            <a:spLocks noChangeArrowheads="1" noChangeShapeType="1" noTextEdit="1"/>
          </p:cNvSpPr>
          <p:nvPr/>
        </p:nvSpPr>
        <p:spPr bwMode="auto">
          <a:xfrm>
            <a:off x="4572000" y="6324600"/>
            <a:ext cx="4572000" cy="381000"/>
          </a:xfrm>
          <a:prstGeom prst="rect">
            <a:avLst/>
          </a:prstGeom>
        </p:spPr>
        <p:txBody>
          <a:bodyPr wrap="none" fromWordArt="1">
            <a:prstTxWarp prst="textPlain">
              <a:avLst>
                <a:gd name="adj" fmla="val 50000"/>
              </a:avLst>
            </a:prstTxWarp>
          </a:bodyPr>
          <a:lstStyle/>
          <a:p>
            <a:pPr algn="ctr"/>
            <a:r>
              <a:rPr lang="en-US" sz="900" kern="10" spc="180">
                <a:ln w="9525">
                  <a:noFill/>
                  <a:round/>
                  <a:headEnd/>
                  <a:tailEnd/>
                </a:ln>
                <a:solidFill>
                  <a:schemeClr val="bg1"/>
                </a:solidFill>
                <a:effectLst>
                  <a:outerShdw dist="45791" dir="3378596" algn="ctr" rotWithShape="0">
                    <a:srgbClr val="4D4D4D">
                      <a:alpha val="80000"/>
                    </a:srgbClr>
                  </a:outerShdw>
                </a:effectLst>
                <a:latin typeface="Arial Black"/>
              </a:rPr>
              <a:t>©Mark Place, 2009-2010</a:t>
            </a:r>
          </a:p>
          <a:p>
            <a:pPr algn="ctr"/>
            <a:r>
              <a:rPr lang="en-US" sz="900" kern="10" spc="180">
                <a:ln w="9525">
                  <a:noFill/>
                  <a:round/>
                  <a:headEnd/>
                  <a:tailEnd/>
                </a:ln>
                <a:solidFill>
                  <a:schemeClr val="bg1"/>
                </a:solidFill>
                <a:effectLst>
                  <a:outerShdw dist="45791" dir="3378596" algn="ctr" rotWithShape="0">
                    <a:srgbClr val="4D4D4D">
                      <a:alpha val="80000"/>
                    </a:srgbClr>
                  </a:outerShdw>
                </a:effectLst>
                <a:latin typeface="Arial Black"/>
              </a:rPr>
              <a:t> www.LearnEarthScience.com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wipe(down)">
                                      <p:cBhvr>
                                        <p:cTn id="7" dur="580">
                                          <p:stCondLst>
                                            <p:cond delay="0"/>
                                          </p:stCondLst>
                                        </p:cTn>
                                        <p:tgtEl>
                                          <p:spTgt spid="2052"/>
                                        </p:tgtEl>
                                      </p:cBhvr>
                                    </p:animEffect>
                                    <p:anim calcmode="lin" valueType="num">
                                      <p:cBhvr>
                                        <p:cTn id="8" dur="1822" tmFilter="0,0; 0.14,0.36; 0.43,0.73; 0.71,0.91; 1.0,1.0">
                                          <p:stCondLst>
                                            <p:cond delay="0"/>
                                          </p:stCondLst>
                                        </p:cTn>
                                        <p:tgtEl>
                                          <p:spTgt spid="205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5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5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5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52"/>
                                        </p:tgtEl>
                                        <p:attrNameLst>
                                          <p:attrName>ppt_y</p:attrName>
                                        </p:attrNameLst>
                                      </p:cBhvr>
                                      <p:tavLst>
                                        <p:tav tm="0" fmla="#ppt_y-sin(pi*$)/81">
                                          <p:val>
                                            <p:fltVal val="0"/>
                                          </p:val>
                                        </p:tav>
                                        <p:tav tm="100000">
                                          <p:val>
                                            <p:fltVal val="1"/>
                                          </p:val>
                                        </p:tav>
                                      </p:tavLst>
                                    </p:anim>
                                    <p:animScale>
                                      <p:cBhvr>
                                        <p:cTn id="13" dur="26">
                                          <p:stCondLst>
                                            <p:cond delay="650"/>
                                          </p:stCondLst>
                                        </p:cTn>
                                        <p:tgtEl>
                                          <p:spTgt spid="2052"/>
                                        </p:tgtEl>
                                      </p:cBhvr>
                                      <p:to x="100000" y="60000"/>
                                    </p:animScale>
                                    <p:animScale>
                                      <p:cBhvr>
                                        <p:cTn id="14" dur="166" decel="50000">
                                          <p:stCondLst>
                                            <p:cond delay="676"/>
                                          </p:stCondLst>
                                        </p:cTn>
                                        <p:tgtEl>
                                          <p:spTgt spid="2052"/>
                                        </p:tgtEl>
                                      </p:cBhvr>
                                      <p:to x="100000" y="100000"/>
                                    </p:animScale>
                                    <p:animScale>
                                      <p:cBhvr>
                                        <p:cTn id="15" dur="26">
                                          <p:stCondLst>
                                            <p:cond delay="1312"/>
                                          </p:stCondLst>
                                        </p:cTn>
                                        <p:tgtEl>
                                          <p:spTgt spid="2052"/>
                                        </p:tgtEl>
                                      </p:cBhvr>
                                      <p:to x="100000" y="80000"/>
                                    </p:animScale>
                                    <p:animScale>
                                      <p:cBhvr>
                                        <p:cTn id="16" dur="166" decel="50000">
                                          <p:stCondLst>
                                            <p:cond delay="1338"/>
                                          </p:stCondLst>
                                        </p:cTn>
                                        <p:tgtEl>
                                          <p:spTgt spid="2052"/>
                                        </p:tgtEl>
                                      </p:cBhvr>
                                      <p:to x="100000" y="100000"/>
                                    </p:animScale>
                                    <p:animScale>
                                      <p:cBhvr>
                                        <p:cTn id="17" dur="26">
                                          <p:stCondLst>
                                            <p:cond delay="1642"/>
                                          </p:stCondLst>
                                        </p:cTn>
                                        <p:tgtEl>
                                          <p:spTgt spid="2052"/>
                                        </p:tgtEl>
                                      </p:cBhvr>
                                      <p:to x="100000" y="90000"/>
                                    </p:animScale>
                                    <p:animScale>
                                      <p:cBhvr>
                                        <p:cTn id="18" dur="166" decel="50000">
                                          <p:stCondLst>
                                            <p:cond delay="1668"/>
                                          </p:stCondLst>
                                        </p:cTn>
                                        <p:tgtEl>
                                          <p:spTgt spid="2052"/>
                                        </p:tgtEl>
                                      </p:cBhvr>
                                      <p:to x="100000" y="100000"/>
                                    </p:animScale>
                                    <p:animScale>
                                      <p:cBhvr>
                                        <p:cTn id="19" dur="26">
                                          <p:stCondLst>
                                            <p:cond delay="1808"/>
                                          </p:stCondLst>
                                        </p:cTn>
                                        <p:tgtEl>
                                          <p:spTgt spid="2052"/>
                                        </p:tgtEl>
                                      </p:cBhvr>
                                      <p:to x="100000" y="95000"/>
                                    </p:animScale>
                                    <p:animScale>
                                      <p:cBhvr>
                                        <p:cTn id="20" dur="166" decel="50000">
                                          <p:stCondLst>
                                            <p:cond delay="1834"/>
                                          </p:stCondLst>
                                        </p:cTn>
                                        <p:tgtEl>
                                          <p:spTgt spid="2052"/>
                                        </p:tgtEl>
                                      </p:cBhvr>
                                      <p:to x="100000" y="100000"/>
                                    </p:animScale>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8" name="WordArt 6">
            <a:hlinkClick r:id="rId3"/>
          </p:cNvPr>
          <p:cNvSpPr>
            <a:spLocks noChangeArrowheads="1" noChangeShapeType="1" noTextEdit="1"/>
          </p:cNvSpPr>
          <p:nvPr/>
        </p:nvSpPr>
        <p:spPr bwMode="auto">
          <a:xfrm>
            <a:off x="1981200" y="1752600"/>
            <a:ext cx="6056313" cy="2667000"/>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Big Bang Animation</a:t>
            </a:r>
          </a:p>
        </p:txBody>
      </p:sp>
      <p:pic>
        <p:nvPicPr>
          <p:cNvPr id="3083" name="Picture 11">
            <a:hlinkClick r:id="" action="ppaction://media"/>
          </p:cNvPr>
          <p:cNvPicPr>
            <a:picLocks noRot="1" noChangeAspect="1" noChangeArrowheads="1"/>
          </p:cNvPicPr>
          <p:nvPr>
            <a:wavAudioFile r:embed="rId1" name="hawking01.wav"/>
          </p:nvPr>
        </p:nvPicPr>
        <p:blipFill>
          <a:blip r:embed="rId4" cstate="print"/>
          <a:srcRect/>
          <a:stretch>
            <a:fillRect/>
          </a:stretch>
        </p:blipFill>
        <p:spPr bwMode="auto">
          <a:xfrm>
            <a:off x="457200" y="381000"/>
            <a:ext cx="304800" cy="304800"/>
          </a:xfrm>
          <a:prstGeom prst="rect">
            <a:avLst/>
          </a:prstGeom>
          <a:noFill/>
        </p:spPr>
      </p:pic>
      <p:pic>
        <p:nvPicPr>
          <p:cNvPr id="3084" name="Picture 12" descr="Hand_points_3"/>
          <p:cNvPicPr>
            <a:picLocks noChangeAspect="1" noChangeArrowheads="1" noCrop="1"/>
          </p:cNvPicPr>
          <p:nvPr/>
        </p:nvPicPr>
        <p:blipFill>
          <a:blip r:embed="rId5" cstate="print"/>
          <a:srcRect/>
          <a:stretch>
            <a:fillRect/>
          </a:stretch>
        </p:blipFill>
        <p:spPr bwMode="auto">
          <a:xfrm>
            <a:off x="1143000" y="3268663"/>
            <a:ext cx="666750" cy="3206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078"/>
                                        </p:tgtEl>
                                        <p:attrNameLst>
                                          <p:attrName>style.visibility</p:attrName>
                                        </p:attrNameLst>
                                      </p:cBhvr>
                                      <p:to>
                                        <p:strVal val="visible"/>
                                      </p:to>
                                    </p:set>
                                    <p:animEffect transition="in" filter="fade">
                                      <p:cBhvr>
                                        <p:cTn id="7" dur="770" decel="100000"/>
                                        <p:tgtEl>
                                          <p:spTgt spid="3078"/>
                                        </p:tgtEl>
                                      </p:cBhvr>
                                    </p:animEffect>
                                    <p:animScale>
                                      <p:cBhvr>
                                        <p:cTn id="8" dur="770" decel="100000"/>
                                        <p:tgtEl>
                                          <p:spTgt spid="3078"/>
                                        </p:tgtEl>
                                      </p:cBhvr>
                                      <p:from x="10000" y="10000"/>
                                      <p:to x="200000" y="450000"/>
                                    </p:animScale>
                                    <p:animScale>
                                      <p:cBhvr>
                                        <p:cTn id="9" dur="1230" accel="100000" fill="hold">
                                          <p:stCondLst>
                                            <p:cond delay="770"/>
                                          </p:stCondLst>
                                        </p:cTn>
                                        <p:tgtEl>
                                          <p:spTgt spid="3078"/>
                                        </p:tgtEl>
                                      </p:cBhvr>
                                      <p:from x="200000" y="450000"/>
                                      <p:to x="100000" y="100000"/>
                                    </p:animScale>
                                    <p:set>
                                      <p:cBhvr>
                                        <p:cTn id="10" dur="770" fill="hold"/>
                                        <p:tgtEl>
                                          <p:spTgt spid="3078"/>
                                        </p:tgtEl>
                                        <p:attrNameLst>
                                          <p:attrName>ppt_x</p:attrName>
                                        </p:attrNameLst>
                                      </p:cBhvr>
                                      <p:to>
                                        <p:strVal val="(0.5)"/>
                                      </p:to>
                                    </p:set>
                                    <p:anim from="(0.5)" to="(#ppt_x)" calcmode="lin" valueType="num">
                                      <p:cBhvr>
                                        <p:cTn id="11" dur="1230" accel="100000" fill="hold">
                                          <p:stCondLst>
                                            <p:cond delay="770"/>
                                          </p:stCondLst>
                                        </p:cTn>
                                        <p:tgtEl>
                                          <p:spTgt spid="3078"/>
                                        </p:tgtEl>
                                        <p:attrNameLst>
                                          <p:attrName>ppt_x</p:attrName>
                                        </p:attrNameLst>
                                      </p:cBhvr>
                                    </p:anim>
                                    <p:set>
                                      <p:cBhvr>
                                        <p:cTn id="12" dur="770" fill="hold"/>
                                        <p:tgtEl>
                                          <p:spTgt spid="3078"/>
                                        </p:tgtEl>
                                        <p:attrNameLst>
                                          <p:attrName>ppt_y</p:attrName>
                                        </p:attrNameLst>
                                      </p:cBhvr>
                                      <p:to>
                                        <p:strVal val="(#ppt_y+0.4)"/>
                                      </p:to>
                                    </p:set>
                                    <p:anim from="(#ppt_y+0.4)" to="(#ppt_y)" calcmode="lin" valueType="num">
                                      <p:cBhvr>
                                        <p:cTn id="13" dur="1230" accel="100000" fill="hold">
                                          <p:stCondLst>
                                            <p:cond delay="770"/>
                                          </p:stCondLst>
                                        </p:cTn>
                                        <p:tgtEl>
                                          <p:spTgt spid="3078"/>
                                        </p:tgtEl>
                                        <p:attrNameLst>
                                          <p:attrName>ppt_y</p:attrName>
                                        </p:attrNameLst>
                                      </p:cBhvr>
                                    </p:anim>
                                  </p:childTnLst>
                                </p:cTn>
                              </p:par>
                            </p:childTnLst>
                          </p:cTn>
                        </p:par>
                        <p:par>
                          <p:cTn id="14" fill="hold">
                            <p:stCondLst>
                              <p:cond delay="2000"/>
                            </p:stCondLst>
                            <p:childTnLst>
                              <p:par>
                                <p:cTn id="15" presetID="1" presetClass="mediacall" presetSubtype="0" fill="hold" nodeType="afterEffect">
                                  <p:stCondLst>
                                    <p:cond delay="0"/>
                                  </p:stCondLst>
                                  <p:childTnLst>
                                    <p:cmd type="call" cmd="playFrom(0.0)">
                                      <p:cBhvr>
                                        <p:cTn id="16" dur="21216" fill="hold"/>
                                        <p:tgtEl>
                                          <p:spTgt spid="308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17" fill="hold" display="0">
                  <p:stCondLst>
                    <p:cond delay="indefinite"/>
                  </p:stCondLst>
                  <p:endCondLst>
                    <p:cond evt="onNext" delay="0">
                      <p:tgtEl>
                        <p:sldTgt/>
                      </p:tgtEl>
                    </p:cond>
                    <p:cond evt="onPrev" delay="0">
                      <p:tgtEl>
                        <p:sldTgt/>
                      </p:tgtEl>
                    </p:cond>
                    <p:cond evt="onStopAudio" delay="0">
                      <p:tgtEl>
                        <p:sldTgt/>
                      </p:tgtEl>
                    </p:cond>
                  </p:endCondLst>
                </p:cTn>
                <p:tgtEl>
                  <p:spTgt spid="3083"/>
                </p:tgtEl>
              </p:cMediaNode>
            </p:audio>
          </p:childTnLst>
        </p:cTn>
      </p:par>
    </p:tnLst>
    <p:bldLst>
      <p:bldP spid="307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4" name="WordArt 4"/>
          <p:cNvSpPr>
            <a:spLocks noChangeArrowheads="1" noChangeShapeType="1" noTextEdit="1"/>
          </p:cNvSpPr>
          <p:nvPr/>
        </p:nvSpPr>
        <p:spPr bwMode="auto">
          <a:xfrm>
            <a:off x="533400" y="304800"/>
            <a:ext cx="8077200" cy="1285875"/>
          </a:xfrm>
          <a:prstGeom prst="rect">
            <a:avLst/>
          </a:prstGeom>
        </p:spPr>
        <p:txBody>
          <a:bodyPr wrap="none" fromWordArt="1">
            <a:prstTxWarp prst="textPlain">
              <a:avLst>
                <a:gd name="adj" fmla="val 50000"/>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What did the Big Bang sound like?</a:t>
            </a:r>
          </a:p>
        </p:txBody>
      </p:sp>
      <p:sp>
        <p:nvSpPr>
          <p:cNvPr id="10246" name="Rectangle 6"/>
          <p:cNvSpPr>
            <a:spLocks noChangeArrowheads="1"/>
          </p:cNvSpPr>
          <p:nvPr/>
        </p:nvSpPr>
        <p:spPr bwMode="auto">
          <a:xfrm>
            <a:off x="266700" y="1752600"/>
            <a:ext cx="8610600" cy="4676775"/>
          </a:xfrm>
          <a:prstGeom prst="rect">
            <a:avLst/>
          </a:prstGeom>
          <a:noFill/>
          <a:ln w="9525">
            <a:noFill/>
            <a:miter lim="800000"/>
            <a:headEnd/>
            <a:tailEnd/>
          </a:ln>
          <a:effectLst/>
        </p:spPr>
        <p:txBody>
          <a:bodyPr>
            <a:spAutoFit/>
          </a:bodyPr>
          <a:lstStyle/>
          <a:p>
            <a:pPr>
              <a:spcBef>
                <a:spcPct val="50000"/>
              </a:spcBef>
              <a:spcAft>
                <a:spcPts val="500"/>
              </a:spcAft>
            </a:pPr>
            <a:r>
              <a:rPr lang="en-US" sz="1200" b="1">
                <a:solidFill>
                  <a:schemeClr val="bg1"/>
                </a:solidFill>
              </a:rPr>
              <a:t>Forget the big bang, tune in to the big hum</a:t>
            </a:r>
          </a:p>
          <a:p>
            <a:pPr>
              <a:spcBef>
                <a:spcPct val="50000"/>
              </a:spcBef>
              <a:spcAft>
                <a:spcPts val="500"/>
              </a:spcAft>
            </a:pPr>
            <a:r>
              <a:rPr lang="en-US" sz="1200">
                <a:solidFill>
                  <a:schemeClr val="bg1"/>
                </a:solidFill>
              </a:rPr>
              <a:t>THE big bang sounded more like a deep hum than a bang, according to an analysis of the radiation left over from the cataclysm. Physicist John Cramer of the University of Washington in Seattle has created audio files of the event which can be played on a PC. "The sound is rather like a large jet plane flying 100 feet above your house in the middle of the night," he says. Giant sound waves propagated through the blazing hot matter that filled the universe shortly after the big bang. </a:t>
            </a:r>
          </a:p>
          <a:p>
            <a:pPr>
              <a:spcBef>
                <a:spcPct val="50000"/>
              </a:spcBef>
              <a:spcAft>
                <a:spcPts val="500"/>
              </a:spcAft>
            </a:pPr>
            <a:r>
              <a:rPr lang="en-US" sz="1200">
                <a:solidFill>
                  <a:schemeClr val="bg1"/>
                </a:solidFill>
              </a:rPr>
              <a:t>These squeezed and stretched matter, heating the compressed regions and cooling the rarefied ones. Even though the universe has been expanding and cooling ever since, the sound waves have left their imprint as temperature variations on the afterglow of the big bang fireball, the so-called cosmic microwave background. Cramer was prompted to recreate the din- last heard13.7 billion years ago- by an11-year-old boy who wanted to know what the big bang sounded like for a school project. </a:t>
            </a:r>
          </a:p>
          <a:p>
            <a:pPr>
              <a:spcBef>
                <a:spcPct val="50000"/>
              </a:spcBef>
              <a:spcAft>
                <a:spcPts val="500"/>
              </a:spcAft>
            </a:pPr>
            <a:r>
              <a:rPr lang="en-US" sz="1200">
                <a:solidFill>
                  <a:schemeClr val="bg1"/>
                </a:solidFill>
              </a:rPr>
              <a:t>To produce the sound, Cramer took data from NASA's Wilkinson Microwave Anisotropy Probe. Launched in 2001, the probe has been measuring tiny differences in the temperature between different parts of the sky. From these variations, he could calculate the frequencies of the sound waves propagating through the universe during its first 760,000 years, when it was just 18 million light years across. At that time the sound waves were too low in frequency to be audible. To hear them, Cramer had to scale the frequencies 100,000 billion billion times. </a:t>
            </a:r>
          </a:p>
          <a:p>
            <a:pPr>
              <a:spcBef>
                <a:spcPct val="50000"/>
              </a:spcBef>
              <a:spcAft>
                <a:spcPts val="500"/>
              </a:spcAft>
            </a:pPr>
            <a:r>
              <a:rPr lang="en-US" sz="1200">
                <a:solidFill>
                  <a:schemeClr val="bg1"/>
                </a:solidFill>
              </a:rPr>
              <a:t>Nevertheless, the loudness and pitch of the sound waves reflect what happened in the early universe. During the 100-second recording (</a:t>
            </a:r>
            <a:r>
              <a:rPr lang="en-US" sz="1200">
                <a:solidFill>
                  <a:schemeClr val="bg1"/>
                </a:solidFill>
                <a:hlinkClick r:id="rId3"/>
              </a:rPr>
              <a:t>http://www.npl.washington.edu/AV/BigBangSound_2.wav</a:t>
            </a:r>
            <a:r>
              <a:rPr lang="en-US" sz="1200">
                <a:solidFill>
                  <a:schemeClr val="bg1"/>
                </a:solidFill>
              </a:rPr>
              <a:t>), the frequencies fall because the sound waves get stretched as the universe expands. "It becomes more of a bass instrument," says Cramer. </a:t>
            </a:r>
          </a:p>
          <a:p>
            <a:pPr>
              <a:spcBef>
                <a:spcPct val="50000"/>
              </a:spcBef>
              <a:spcAft>
                <a:spcPts val="500"/>
              </a:spcAft>
            </a:pPr>
            <a:r>
              <a:rPr lang="en-US" sz="1200">
                <a:solidFill>
                  <a:schemeClr val="bg1"/>
                </a:solidFill>
              </a:rPr>
              <a:t>### </a:t>
            </a:r>
          </a:p>
          <a:p>
            <a:pPr>
              <a:spcBef>
                <a:spcPct val="50000"/>
              </a:spcBef>
              <a:spcAft>
                <a:spcPts val="500"/>
              </a:spcAft>
            </a:pPr>
            <a:r>
              <a:rPr lang="en-US" sz="1200">
                <a:solidFill>
                  <a:schemeClr val="bg1"/>
                </a:solidFill>
              </a:rPr>
              <a:t>Author: Marcus Chown </a:t>
            </a:r>
          </a:p>
        </p:txBody>
      </p:sp>
    </p:spTree>
  </p:cSld>
  <p:clrMapOvr>
    <a:masterClrMapping/>
  </p:clrMapOvr>
  <p:transition spd="slow">
    <p:comb dir="vert"/>
    <p:sndAc>
      <p:stSnd>
        <p:snd r:embed="rId2" name="BigBangSound_2.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3" name="WordArt 5"/>
          <p:cNvSpPr>
            <a:spLocks noChangeArrowheads="1" noChangeShapeType="1" noTextEdit="1"/>
          </p:cNvSpPr>
          <p:nvPr/>
        </p:nvSpPr>
        <p:spPr bwMode="auto">
          <a:xfrm>
            <a:off x="381000" y="304800"/>
            <a:ext cx="8382000" cy="2667000"/>
          </a:xfrm>
          <a:prstGeom prst="rect">
            <a:avLst/>
          </a:prstGeom>
        </p:spPr>
        <p:txBody>
          <a:bodyPr wrap="none" fromWordArt="1">
            <a:prstTxWarp prst="textPlain">
              <a:avLst>
                <a:gd name="adj" fmla="val 50000"/>
              </a:avLst>
            </a:prstTxWarp>
          </a:bodyPr>
          <a:lstStyle/>
          <a:p>
            <a:pPr algn="ctr"/>
            <a:r>
              <a:rPr lang="en-US" sz="3600" kern="10">
                <a:ln w="25400">
                  <a:solidFill>
                    <a:schemeClr val="bg1"/>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What is the Big Bang Theory?</a:t>
            </a:r>
          </a:p>
        </p:txBody>
      </p:sp>
      <p:sp>
        <p:nvSpPr>
          <p:cNvPr id="12296" name="Rectangle 8"/>
          <p:cNvSpPr>
            <a:spLocks noChangeArrowheads="1"/>
          </p:cNvSpPr>
          <p:nvPr/>
        </p:nvSpPr>
        <p:spPr bwMode="auto">
          <a:xfrm>
            <a:off x="609600" y="3124200"/>
            <a:ext cx="7924800" cy="2667000"/>
          </a:xfrm>
          <a:prstGeom prst="rect">
            <a:avLst/>
          </a:prstGeom>
          <a:solidFill>
            <a:srgbClr val="00FFFF"/>
          </a:solidFill>
          <a:ln w="9525">
            <a:solidFill>
              <a:schemeClr val="tx1"/>
            </a:solidFill>
            <a:miter lim="800000"/>
            <a:headEnd/>
            <a:tailEnd/>
          </a:ln>
          <a:effectLst/>
        </p:spPr>
        <p:txBody>
          <a:bodyPr wrap="none" anchor="ctr"/>
          <a:lstStyle/>
          <a:p>
            <a:endParaRPr lang="en-US"/>
          </a:p>
        </p:txBody>
      </p:sp>
      <p:sp>
        <p:nvSpPr>
          <p:cNvPr id="12295" name="Text Box 7"/>
          <p:cNvSpPr txBox="1">
            <a:spLocks noChangeArrowheads="1"/>
          </p:cNvSpPr>
          <p:nvPr/>
        </p:nvSpPr>
        <p:spPr bwMode="auto">
          <a:xfrm>
            <a:off x="669925" y="3160713"/>
            <a:ext cx="7940675" cy="2314575"/>
          </a:xfrm>
          <a:prstGeom prst="rect">
            <a:avLst/>
          </a:prstGeom>
          <a:noFill/>
          <a:ln w="9525">
            <a:noFill/>
            <a:miter lim="800000"/>
            <a:headEnd/>
            <a:tailEnd/>
          </a:ln>
          <a:effectLst/>
        </p:spPr>
        <p:txBody>
          <a:bodyPr>
            <a:spAutoFit/>
          </a:bodyPr>
          <a:lstStyle/>
          <a:p>
            <a:pPr>
              <a:spcBef>
                <a:spcPct val="20000"/>
              </a:spcBef>
              <a:spcAft>
                <a:spcPct val="20000"/>
              </a:spcAft>
            </a:pPr>
            <a:r>
              <a:rPr lang="en-US" sz="2800" b="1"/>
              <a:t>The universe started as a single point.</a:t>
            </a:r>
          </a:p>
          <a:p>
            <a:pPr>
              <a:spcBef>
                <a:spcPct val="20000"/>
              </a:spcBef>
              <a:spcAft>
                <a:spcPct val="20000"/>
              </a:spcAft>
            </a:pPr>
            <a:r>
              <a:rPr lang="en-US" sz="2800" b="1"/>
              <a:t>That point was extremely dense.</a:t>
            </a:r>
          </a:p>
          <a:p>
            <a:pPr>
              <a:spcBef>
                <a:spcPct val="20000"/>
              </a:spcBef>
              <a:spcAft>
                <a:spcPct val="20000"/>
              </a:spcAft>
            </a:pPr>
            <a:r>
              <a:rPr lang="en-US" sz="2800" b="1"/>
              <a:t>It became unstable and exploded outward.</a:t>
            </a:r>
          </a:p>
          <a:p>
            <a:pPr>
              <a:spcBef>
                <a:spcPct val="20000"/>
              </a:spcBef>
              <a:spcAft>
                <a:spcPct val="20000"/>
              </a:spcAft>
            </a:pPr>
            <a:r>
              <a:rPr lang="en-US" sz="2800" b="1"/>
              <a:t>Today the universe continues to expand.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fade">
                                      <p:cBhvr>
                                        <p:cTn id="7" dur="770" decel="100000"/>
                                        <p:tgtEl>
                                          <p:spTgt spid="12293"/>
                                        </p:tgtEl>
                                      </p:cBhvr>
                                    </p:animEffect>
                                    <p:animScale>
                                      <p:cBhvr>
                                        <p:cTn id="8" dur="770" decel="100000"/>
                                        <p:tgtEl>
                                          <p:spTgt spid="12293"/>
                                        </p:tgtEl>
                                      </p:cBhvr>
                                      <p:from x="10000" y="10000"/>
                                      <p:to x="200000" y="450000"/>
                                    </p:animScale>
                                    <p:animScale>
                                      <p:cBhvr>
                                        <p:cTn id="9" dur="1230" accel="100000" fill="hold">
                                          <p:stCondLst>
                                            <p:cond delay="770"/>
                                          </p:stCondLst>
                                        </p:cTn>
                                        <p:tgtEl>
                                          <p:spTgt spid="12293"/>
                                        </p:tgtEl>
                                      </p:cBhvr>
                                      <p:from x="200000" y="450000"/>
                                      <p:to x="100000" y="100000"/>
                                    </p:animScale>
                                    <p:set>
                                      <p:cBhvr>
                                        <p:cTn id="10" dur="770" fill="hold"/>
                                        <p:tgtEl>
                                          <p:spTgt spid="12293"/>
                                        </p:tgtEl>
                                        <p:attrNameLst>
                                          <p:attrName>ppt_x</p:attrName>
                                        </p:attrNameLst>
                                      </p:cBhvr>
                                      <p:to>
                                        <p:strVal val="(0.5)"/>
                                      </p:to>
                                    </p:set>
                                    <p:anim from="(0.5)" to="(#ppt_x)" calcmode="lin" valueType="num">
                                      <p:cBhvr>
                                        <p:cTn id="11" dur="1230" accel="100000" fill="hold">
                                          <p:stCondLst>
                                            <p:cond delay="770"/>
                                          </p:stCondLst>
                                        </p:cTn>
                                        <p:tgtEl>
                                          <p:spTgt spid="12293"/>
                                        </p:tgtEl>
                                        <p:attrNameLst>
                                          <p:attrName>ppt_x</p:attrName>
                                        </p:attrNameLst>
                                      </p:cBhvr>
                                    </p:anim>
                                    <p:set>
                                      <p:cBhvr>
                                        <p:cTn id="12" dur="770" fill="hold"/>
                                        <p:tgtEl>
                                          <p:spTgt spid="12293"/>
                                        </p:tgtEl>
                                        <p:attrNameLst>
                                          <p:attrName>ppt_y</p:attrName>
                                        </p:attrNameLst>
                                      </p:cBhvr>
                                      <p:to>
                                        <p:strVal val="(#ppt_y+0.4)"/>
                                      </p:to>
                                    </p:set>
                                    <p:anim from="(#ppt_y+0.4)" to="(#ppt_y)" calcmode="lin" valueType="num">
                                      <p:cBhvr>
                                        <p:cTn id="13" dur="1230" accel="100000" fill="hold">
                                          <p:stCondLst>
                                            <p:cond delay="770"/>
                                          </p:stCondLst>
                                        </p:cTn>
                                        <p:tgtEl>
                                          <p:spTgt spid="12293"/>
                                        </p:tgtEl>
                                        <p:attrNameLst>
                                          <p:attrName>ppt_y</p:attrName>
                                        </p:attrNameLst>
                                      </p:cBhvr>
                                    </p:anim>
                                  </p:childTnLst>
                                </p:cTn>
                              </p:par>
                            </p:childTnLst>
                          </p:cTn>
                        </p:par>
                        <p:par>
                          <p:cTn id="14" fill="hold">
                            <p:stCondLst>
                              <p:cond delay="2000"/>
                            </p:stCondLst>
                            <p:childTnLst>
                              <p:par>
                                <p:cTn id="15" presetID="26" presetClass="entr" presetSubtype="0" fill="hold" grpId="0" nodeType="afterEffect">
                                  <p:stCondLst>
                                    <p:cond delay="0"/>
                                  </p:stCondLst>
                                  <p:childTnLst>
                                    <p:set>
                                      <p:cBhvr>
                                        <p:cTn id="16" dur="1" fill="hold">
                                          <p:stCondLst>
                                            <p:cond delay="0"/>
                                          </p:stCondLst>
                                        </p:cTn>
                                        <p:tgtEl>
                                          <p:spTgt spid="12296"/>
                                        </p:tgtEl>
                                        <p:attrNameLst>
                                          <p:attrName>style.visibility</p:attrName>
                                        </p:attrNameLst>
                                      </p:cBhvr>
                                      <p:to>
                                        <p:strVal val="visible"/>
                                      </p:to>
                                    </p:set>
                                    <p:animEffect transition="in" filter="wipe(down)">
                                      <p:cBhvr>
                                        <p:cTn id="17" dur="580">
                                          <p:stCondLst>
                                            <p:cond delay="0"/>
                                          </p:stCondLst>
                                        </p:cTn>
                                        <p:tgtEl>
                                          <p:spTgt spid="12296"/>
                                        </p:tgtEl>
                                      </p:cBhvr>
                                    </p:animEffect>
                                    <p:anim calcmode="lin" valueType="num">
                                      <p:cBhvr>
                                        <p:cTn id="18" dur="1822" tmFilter="0,0; 0.14,0.36; 0.43,0.73; 0.71,0.91; 1.0,1.0">
                                          <p:stCondLst>
                                            <p:cond delay="0"/>
                                          </p:stCondLst>
                                        </p:cTn>
                                        <p:tgtEl>
                                          <p:spTgt spid="12296"/>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12296"/>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12296"/>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12296"/>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12296"/>
                                        </p:tgtEl>
                                        <p:attrNameLst>
                                          <p:attrName>ppt_y</p:attrName>
                                        </p:attrNameLst>
                                      </p:cBhvr>
                                      <p:tavLst>
                                        <p:tav tm="0" fmla="#ppt_y-sin(pi*$)/81">
                                          <p:val>
                                            <p:fltVal val="0"/>
                                          </p:val>
                                        </p:tav>
                                        <p:tav tm="100000">
                                          <p:val>
                                            <p:fltVal val="1"/>
                                          </p:val>
                                        </p:tav>
                                      </p:tavLst>
                                    </p:anim>
                                    <p:animScale>
                                      <p:cBhvr>
                                        <p:cTn id="23" dur="26">
                                          <p:stCondLst>
                                            <p:cond delay="650"/>
                                          </p:stCondLst>
                                        </p:cTn>
                                        <p:tgtEl>
                                          <p:spTgt spid="12296"/>
                                        </p:tgtEl>
                                      </p:cBhvr>
                                      <p:to x="100000" y="60000"/>
                                    </p:animScale>
                                    <p:animScale>
                                      <p:cBhvr>
                                        <p:cTn id="24" dur="166" decel="50000">
                                          <p:stCondLst>
                                            <p:cond delay="676"/>
                                          </p:stCondLst>
                                        </p:cTn>
                                        <p:tgtEl>
                                          <p:spTgt spid="12296"/>
                                        </p:tgtEl>
                                      </p:cBhvr>
                                      <p:to x="100000" y="100000"/>
                                    </p:animScale>
                                    <p:animScale>
                                      <p:cBhvr>
                                        <p:cTn id="25" dur="26">
                                          <p:stCondLst>
                                            <p:cond delay="1312"/>
                                          </p:stCondLst>
                                        </p:cTn>
                                        <p:tgtEl>
                                          <p:spTgt spid="12296"/>
                                        </p:tgtEl>
                                      </p:cBhvr>
                                      <p:to x="100000" y="80000"/>
                                    </p:animScale>
                                    <p:animScale>
                                      <p:cBhvr>
                                        <p:cTn id="26" dur="166" decel="50000">
                                          <p:stCondLst>
                                            <p:cond delay="1338"/>
                                          </p:stCondLst>
                                        </p:cTn>
                                        <p:tgtEl>
                                          <p:spTgt spid="12296"/>
                                        </p:tgtEl>
                                      </p:cBhvr>
                                      <p:to x="100000" y="100000"/>
                                    </p:animScale>
                                    <p:animScale>
                                      <p:cBhvr>
                                        <p:cTn id="27" dur="26">
                                          <p:stCondLst>
                                            <p:cond delay="1642"/>
                                          </p:stCondLst>
                                        </p:cTn>
                                        <p:tgtEl>
                                          <p:spTgt spid="12296"/>
                                        </p:tgtEl>
                                      </p:cBhvr>
                                      <p:to x="100000" y="90000"/>
                                    </p:animScale>
                                    <p:animScale>
                                      <p:cBhvr>
                                        <p:cTn id="28" dur="166" decel="50000">
                                          <p:stCondLst>
                                            <p:cond delay="1668"/>
                                          </p:stCondLst>
                                        </p:cTn>
                                        <p:tgtEl>
                                          <p:spTgt spid="12296"/>
                                        </p:tgtEl>
                                      </p:cBhvr>
                                      <p:to x="100000" y="100000"/>
                                    </p:animScale>
                                    <p:animScale>
                                      <p:cBhvr>
                                        <p:cTn id="29" dur="26">
                                          <p:stCondLst>
                                            <p:cond delay="1808"/>
                                          </p:stCondLst>
                                        </p:cTn>
                                        <p:tgtEl>
                                          <p:spTgt spid="12296"/>
                                        </p:tgtEl>
                                      </p:cBhvr>
                                      <p:to x="100000" y="95000"/>
                                    </p:animScale>
                                    <p:animScale>
                                      <p:cBhvr>
                                        <p:cTn id="30" dur="166" decel="50000">
                                          <p:stCondLst>
                                            <p:cond delay="1834"/>
                                          </p:stCondLst>
                                        </p:cTn>
                                        <p:tgtEl>
                                          <p:spTgt spid="12296"/>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56" presetClass="entr" presetSubtype="0" fill="hold" nodeType="clickEffect">
                                  <p:stCondLst>
                                    <p:cond delay="0"/>
                                  </p:stCondLst>
                                  <p:iterate type="lt">
                                    <p:tmPct val="10000"/>
                                  </p:iterate>
                                  <p:childTnLst>
                                    <p:set>
                                      <p:cBhvr>
                                        <p:cTn id="34" dur="1" fill="hold">
                                          <p:stCondLst>
                                            <p:cond delay="0"/>
                                          </p:stCondLst>
                                        </p:cTn>
                                        <p:tgtEl>
                                          <p:spTgt spid="12295">
                                            <p:txEl>
                                              <p:pRg st="0" end="0"/>
                                            </p:txEl>
                                          </p:spTgt>
                                        </p:tgtEl>
                                        <p:attrNameLst>
                                          <p:attrName>style.visibility</p:attrName>
                                        </p:attrNameLst>
                                      </p:cBhvr>
                                      <p:to>
                                        <p:strVal val="visible"/>
                                      </p:to>
                                    </p:set>
                                    <p:anim by="(-#ppt_w*2)" calcmode="lin" valueType="num">
                                      <p:cBhvr rctx="PPT">
                                        <p:cTn id="35" dur="500" autoRev="1" fill="hold">
                                          <p:stCondLst>
                                            <p:cond delay="0"/>
                                          </p:stCondLst>
                                        </p:cTn>
                                        <p:tgtEl>
                                          <p:spTgt spid="12295">
                                            <p:txEl>
                                              <p:pRg st="0" end="0"/>
                                            </p:txEl>
                                          </p:spTgt>
                                        </p:tgtEl>
                                        <p:attrNameLst>
                                          <p:attrName>ppt_w</p:attrName>
                                        </p:attrNameLst>
                                      </p:cBhvr>
                                    </p:anim>
                                    <p:anim by="(#ppt_w*0.50)" calcmode="lin" valueType="num">
                                      <p:cBhvr>
                                        <p:cTn id="36" dur="500" decel="50000" autoRev="1" fill="hold">
                                          <p:stCondLst>
                                            <p:cond delay="0"/>
                                          </p:stCondLst>
                                        </p:cTn>
                                        <p:tgtEl>
                                          <p:spTgt spid="12295">
                                            <p:txEl>
                                              <p:pRg st="0" end="0"/>
                                            </p:txEl>
                                          </p:spTgt>
                                        </p:tgtEl>
                                        <p:attrNameLst>
                                          <p:attrName>ppt_x</p:attrName>
                                        </p:attrNameLst>
                                      </p:cBhvr>
                                    </p:anim>
                                    <p:anim from="(-#ppt_h/2)" to="(#ppt_y)" calcmode="lin" valueType="num">
                                      <p:cBhvr>
                                        <p:cTn id="37" dur="1000" fill="hold">
                                          <p:stCondLst>
                                            <p:cond delay="0"/>
                                          </p:stCondLst>
                                        </p:cTn>
                                        <p:tgtEl>
                                          <p:spTgt spid="12295">
                                            <p:txEl>
                                              <p:pRg st="0" end="0"/>
                                            </p:txEl>
                                          </p:spTgt>
                                        </p:tgtEl>
                                        <p:attrNameLst>
                                          <p:attrName>ppt_y</p:attrName>
                                        </p:attrNameLst>
                                      </p:cBhvr>
                                    </p:anim>
                                    <p:animRot by="21600000">
                                      <p:cBhvr>
                                        <p:cTn id="38" dur="1000" fill="hold">
                                          <p:stCondLst>
                                            <p:cond delay="0"/>
                                          </p:stCondLst>
                                        </p:cTn>
                                        <p:tgtEl>
                                          <p:spTgt spid="12295">
                                            <p:txEl>
                                              <p:pRg st="0" end="0"/>
                                            </p:txEl>
                                          </p:spTgt>
                                        </p:tgtEl>
                                        <p:attrNameLst>
                                          <p:attrName>r</p:attrName>
                                        </p:attrNameLst>
                                      </p:cBhvr>
                                    </p:animRot>
                                  </p:childTnLst>
                                </p:cTn>
                              </p:par>
                            </p:childTnLst>
                          </p:cTn>
                        </p:par>
                      </p:childTnLst>
                    </p:cTn>
                  </p:par>
                  <p:par>
                    <p:cTn id="39" fill="hold">
                      <p:stCondLst>
                        <p:cond delay="indefinite"/>
                      </p:stCondLst>
                      <p:childTnLst>
                        <p:par>
                          <p:cTn id="40" fill="hold">
                            <p:stCondLst>
                              <p:cond delay="0"/>
                            </p:stCondLst>
                            <p:childTnLst>
                              <p:par>
                                <p:cTn id="41" presetID="56" presetClass="entr" presetSubtype="0" fill="hold" nodeType="clickEffect">
                                  <p:stCondLst>
                                    <p:cond delay="0"/>
                                  </p:stCondLst>
                                  <p:iterate type="lt">
                                    <p:tmPct val="10000"/>
                                  </p:iterate>
                                  <p:childTnLst>
                                    <p:set>
                                      <p:cBhvr>
                                        <p:cTn id="42" dur="1" fill="hold">
                                          <p:stCondLst>
                                            <p:cond delay="0"/>
                                          </p:stCondLst>
                                        </p:cTn>
                                        <p:tgtEl>
                                          <p:spTgt spid="12295">
                                            <p:txEl>
                                              <p:pRg st="1" end="1"/>
                                            </p:txEl>
                                          </p:spTgt>
                                        </p:tgtEl>
                                        <p:attrNameLst>
                                          <p:attrName>style.visibility</p:attrName>
                                        </p:attrNameLst>
                                      </p:cBhvr>
                                      <p:to>
                                        <p:strVal val="visible"/>
                                      </p:to>
                                    </p:set>
                                    <p:anim by="(-#ppt_w*2)" calcmode="lin" valueType="num">
                                      <p:cBhvr rctx="PPT">
                                        <p:cTn id="43" dur="500" autoRev="1" fill="hold">
                                          <p:stCondLst>
                                            <p:cond delay="0"/>
                                          </p:stCondLst>
                                        </p:cTn>
                                        <p:tgtEl>
                                          <p:spTgt spid="12295">
                                            <p:txEl>
                                              <p:pRg st="1" end="1"/>
                                            </p:txEl>
                                          </p:spTgt>
                                        </p:tgtEl>
                                        <p:attrNameLst>
                                          <p:attrName>ppt_w</p:attrName>
                                        </p:attrNameLst>
                                      </p:cBhvr>
                                    </p:anim>
                                    <p:anim by="(#ppt_w*0.50)" calcmode="lin" valueType="num">
                                      <p:cBhvr>
                                        <p:cTn id="44" dur="500" decel="50000" autoRev="1" fill="hold">
                                          <p:stCondLst>
                                            <p:cond delay="0"/>
                                          </p:stCondLst>
                                        </p:cTn>
                                        <p:tgtEl>
                                          <p:spTgt spid="12295">
                                            <p:txEl>
                                              <p:pRg st="1" end="1"/>
                                            </p:txEl>
                                          </p:spTgt>
                                        </p:tgtEl>
                                        <p:attrNameLst>
                                          <p:attrName>ppt_x</p:attrName>
                                        </p:attrNameLst>
                                      </p:cBhvr>
                                    </p:anim>
                                    <p:anim from="(-#ppt_h/2)" to="(#ppt_y)" calcmode="lin" valueType="num">
                                      <p:cBhvr>
                                        <p:cTn id="45" dur="1000" fill="hold">
                                          <p:stCondLst>
                                            <p:cond delay="0"/>
                                          </p:stCondLst>
                                        </p:cTn>
                                        <p:tgtEl>
                                          <p:spTgt spid="12295">
                                            <p:txEl>
                                              <p:pRg st="1" end="1"/>
                                            </p:txEl>
                                          </p:spTgt>
                                        </p:tgtEl>
                                        <p:attrNameLst>
                                          <p:attrName>ppt_y</p:attrName>
                                        </p:attrNameLst>
                                      </p:cBhvr>
                                    </p:anim>
                                    <p:animRot by="21600000">
                                      <p:cBhvr>
                                        <p:cTn id="46" dur="1000" fill="hold">
                                          <p:stCondLst>
                                            <p:cond delay="0"/>
                                          </p:stCondLst>
                                        </p:cTn>
                                        <p:tgtEl>
                                          <p:spTgt spid="12295">
                                            <p:txEl>
                                              <p:pRg st="1" end="1"/>
                                            </p:txEl>
                                          </p:spTgt>
                                        </p:tgtEl>
                                        <p:attrNameLst>
                                          <p:attrName>r</p:attrName>
                                        </p:attrNameLst>
                                      </p:cBhvr>
                                    </p:animRot>
                                  </p:childTnLst>
                                </p:cTn>
                              </p:par>
                            </p:childTnLst>
                          </p:cTn>
                        </p:par>
                      </p:childTnLst>
                    </p:cTn>
                  </p:par>
                  <p:par>
                    <p:cTn id="47" fill="hold">
                      <p:stCondLst>
                        <p:cond delay="indefinite"/>
                      </p:stCondLst>
                      <p:childTnLst>
                        <p:par>
                          <p:cTn id="48" fill="hold">
                            <p:stCondLst>
                              <p:cond delay="0"/>
                            </p:stCondLst>
                            <p:childTnLst>
                              <p:par>
                                <p:cTn id="49" presetID="56" presetClass="entr" presetSubtype="0" fill="hold" nodeType="clickEffect">
                                  <p:stCondLst>
                                    <p:cond delay="0"/>
                                  </p:stCondLst>
                                  <p:iterate type="lt">
                                    <p:tmPct val="10000"/>
                                  </p:iterate>
                                  <p:childTnLst>
                                    <p:set>
                                      <p:cBhvr>
                                        <p:cTn id="50" dur="1" fill="hold">
                                          <p:stCondLst>
                                            <p:cond delay="0"/>
                                          </p:stCondLst>
                                        </p:cTn>
                                        <p:tgtEl>
                                          <p:spTgt spid="12295">
                                            <p:txEl>
                                              <p:pRg st="2" end="2"/>
                                            </p:txEl>
                                          </p:spTgt>
                                        </p:tgtEl>
                                        <p:attrNameLst>
                                          <p:attrName>style.visibility</p:attrName>
                                        </p:attrNameLst>
                                      </p:cBhvr>
                                      <p:to>
                                        <p:strVal val="visible"/>
                                      </p:to>
                                    </p:set>
                                    <p:anim by="(-#ppt_w*2)" calcmode="lin" valueType="num">
                                      <p:cBhvr rctx="PPT">
                                        <p:cTn id="51" dur="500" autoRev="1" fill="hold">
                                          <p:stCondLst>
                                            <p:cond delay="0"/>
                                          </p:stCondLst>
                                        </p:cTn>
                                        <p:tgtEl>
                                          <p:spTgt spid="12295">
                                            <p:txEl>
                                              <p:pRg st="2" end="2"/>
                                            </p:txEl>
                                          </p:spTgt>
                                        </p:tgtEl>
                                        <p:attrNameLst>
                                          <p:attrName>ppt_w</p:attrName>
                                        </p:attrNameLst>
                                      </p:cBhvr>
                                    </p:anim>
                                    <p:anim by="(#ppt_w*0.50)" calcmode="lin" valueType="num">
                                      <p:cBhvr>
                                        <p:cTn id="52" dur="500" decel="50000" autoRev="1" fill="hold">
                                          <p:stCondLst>
                                            <p:cond delay="0"/>
                                          </p:stCondLst>
                                        </p:cTn>
                                        <p:tgtEl>
                                          <p:spTgt spid="12295">
                                            <p:txEl>
                                              <p:pRg st="2" end="2"/>
                                            </p:txEl>
                                          </p:spTgt>
                                        </p:tgtEl>
                                        <p:attrNameLst>
                                          <p:attrName>ppt_x</p:attrName>
                                        </p:attrNameLst>
                                      </p:cBhvr>
                                    </p:anim>
                                    <p:anim from="(-#ppt_h/2)" to="(#ppt_y)" calcmode="lin" valueType="num">
                                      <p:cBhvr>
                                        <p:cTn id="53" dur="1000" fill="hold">
                                          <p:stCondLst>
                                            <p:cond delay="0"/>
                                          </p:stCondLst>
                                        </p:cTn>
                                        <p:tgtEl>
                                          <p:spTgt spid="12295">
                                            <p:txEl>
                                              <p:pRg st="2" end="2"/>
                                            </p:txEl>
                                          </p:spTgt>
                                        </p:tgtEl>
                                        <p:attrNameLst>
                                          <p:attrName>ppt_y</p:attrName>
                                        </p:attrNameLst>
                                      </p:cBhvr>
                                    </p:anim>
                                    <p:animRot by="21600000">
                                      <p:cBhvr>
                                        <p:cTn id="54" dur="1000" fill="hold">
                                          <p:stCondLst>
                                            <p:cond delay="0"/>
                                          </p:stCondLst>
                                        </p:cTn>
                                        <p:tgtEl>
                                          <p:spTgt spid="12295">
                                            <p:txEl>
                                              <p:pRg st="2" end="2"/>
                                            </p:txEl>
                                          </p:spTgt>
                                        </p:tgtEl>
                                        <p:attrNameLst>
                                          <p:attrName>r</p:attrName>
                                        </p:attrNameLst>
                                      </p:cBhvr>
                                    </p:animRot>
                                  </p:childTnLst>
                                </p:cTn>
                              </p:par>
                            </p:childTnLst>
                          </p:cTn>
                        </p:par>
                      </p:childTnLst>
                    </p:cTn>
                  </p:par>
                  <p:par>
                    <p:cTn id="55" fill="hold">
                      <p:stCondLst>
                        <p:cond delay="indefinite"/>
                      </p:stCondLst>
                      <p:childTnLst>
                        <p:par>
                          <p:cTn id="56" fill="hold">
                            <p:stCondLst>
                              <p:cond delay="0"/>
                            </p:stCondLst>
                            <p:childTnLst>
                              <p:par>
                                <p:cTn id="57" presetID="56" presetClass="entr" presetSubtype="0" fill="hold" nodeType="clickEffect">
                                  <p:stCondLst>
                                    <p:cond delay="0"/>
                                  </p:stCondLst>
                                  <p:iterate type="lt">
                                    <p:tmPct val="10000"/>
                                  </p:iterate>
                                  <p:childTnLst>
                                    <p:set>
                                      <p:cBhvr>
                                        <p:cTn id="58" dur="1" fill="hold">
                                          <p:stCondLst>
                                            <p:cond delay="0"/>
                                          </p:stCondLst>
                                        </p:cTn>
                                        <p:tgtEl>
                                          <p:spTgt spid="12295">
                                            <p:txEl>
                                              <p:pRg st="3" end="3"/>
                                            </p:txEl>
                                          </p:spTgt>
                                        </p:tgtEl>
                                        <p:attrNameLst>
                                          <p:attrName>style.visibility</p:attrName>
                                        </p:attrNameLst>
                                      </p:cBhvr>
                                      <p:to>
                                        <p:strVal val="visible"/>
                                      </p:to>
                                    </p:set>
                                    <p:anim by="(-#ppt_w*2)" calcmode="lin" valueType="num">
                                      <p:cBhvr rctx="PPT">
                                        <p:cTn id="59" dur="500" autoRev="1" fill="hold">
                                          <p:stCondLst>
                                            <p:cond delay="0"/>
                                          </p:stCondLst>
                                        </p:cTn>
                                        <p:tgtEl>
                                          <p:spTgt spid="12295">
                                            <p:txEl>
                                              <p:pRg st="3" end="3"/>
                                            </p:txEl>
                                          </p:spTgt>
                                        </p:tgtEl>
                                        <p:attrNameLst>
                                          <p:attrName>ppt_w</p:attrName>
                                        </p:attrNameLst>
                                      </p:cBhvr>
                                    </p:anim>
                                    <p:anim by="(#ppt_w*0.50)" calcmode="lin" valueType="num">
                                      <p:cBhvr>
                                        <p:cTn id="60" dur="500" decel="50000" autoRev="1" fill="hold">
                                          <p:stCondLst>
                                            <p:cond delay="0"/>
                                          </p:stCondLst>
                                        </p:cTn>
                                        <p:tgtEl>
                                          <p:spTgt spid="12295">
                                            <p:txEl>
                                              <p:pRg st="3" end="3"/>
                                            </p:txEl>
                                          </p:spTgt>
                                        </p:tgtEl>
                                        <p:attrNameLst>
                                          <p:attrName>ppt_x</p:attrName>
                                        </p:attrNameLst>
                                      </p:cBhvr>
                                    </p:anim>
                                    <p:anim from="(-#ppt_h/2)" to="(#ppt_y)" calcmode="lin" valueType="num">
                                      <p:cBhvr>
                                        <p:cTn id="61" dur="1000" fill="hold">
                                          <p:stCondLst>
                                            <p:cond delay="0"/>
                                          </p:stCondLst>
                                        </p:cTn>
                                        <p:tgtEl>
                                          <p:spTgt spid="12295">
                                            <p:txEl>
                                              <p:pRg st="3" end="3"/>
                                            </p:txEl>
                                          </p:spTgt>
                                        </p:tgtEl>
                                        <p:attrNameLst>
                                          <p:attrName>ppt_y</p:attrName>
                                        </p:attrNameLst>
                                      </p:cBhvr>
                                    </p:anim>
                                    <p:animRot by="21600000">
                                      <p:cBhvr>
                                        <p:cTn id="62" dur="1000" fill="hold">
                                          <p:stCondLst>
                                            <p:cond delay="0"/>
                                          </p:stCondLst>
                                        </p:cTn>
                                        <p:tgtEl>
                                          <p:spTgt spid="12295">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nimBg="1"/>
      <p:bldP spid="1229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50" name="WordArt 6"/>
          <p:cNvSpPr>
            <a:spLocks noChangeArrowheads="1" noChangeShapeType="1" noTextEdit="1"/>
          </p:cNvSpPr>
          <p:nvPr/>
        </p:nvSpPr>
        <p:spPr bwMode="auto">
          <a:xfrm>
            <a:off x="685800" y="228600"/>
            <a:ext cx="7772400" cy="5715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The Doppler Effect</a:t>
            </a:r>
          </a:p>
        </p:txBody>
      </p:sp>
      <p:pic>
        <p:nvPicPr>
          <p:cNvPr id="6153" name="Picture 9" descr="doppler">
            <a:hlinkClick r:id="rId2"/>
          </p:cNvPr>
          <p:cNvPicPr>
            <a:picLocks noChangeAspect="1" noChangeArrowheads="1"/>
          </p:cNvPicPr>
          <p:nvPr/>
        </p:nvPicPr>
        <p:blipFill>
          <a:blip r:embed="rId3" cstate="print"/>
          <a:srcRect/>
          <a:stretch>
            <a:fillRect/>
          </a:stretch>
        </p:blipFill>
        <p:spPr bwMode="auto">
          <a:xfrm>
            <a:off x="609600" y="2971800"/>
            <a:ext cx="3455988" cy="2165350"/>
          </a:xfrm>
          <a:prstGeom prst="rect">
            <a:avLst/>
          </a:prstGeom>
          <a:noFill/>
        </p:spPr>
      </p:pic>
      <p:pic>
        <p:nvPicPr>
          <p:cNvPr id="6160" name="Picture 16" descr="Hand_points_3"/>
          <p:cNvPicPr>
            <a:picLocks noChangeAspect="1" noChangeArrowheads="1" noCrop="1"/>
          </p:cNvPicPr>
          <p:nvPr/>
        </p:nvPicPr>
        <p:blipFill>
          <a:blip r:embed="rId4" cstate="print"/>
          <a:srcRect/>
          <a:stretch>
            <a:fillRect/>
          </a:stretch>
        </p:blipFill>
        <p:spPr bwMode="auto">
          <a:xfrm rot="5400000">
            <a:off x="1884363" y="2306637"/>
            <a:ext cx="666750" cy="320675"/>
          </a:xfrm>
          <a:prstGeom prst="rect">
            <a:avLst/>
          </a:prstGeom>
          <a:noFill/>
        </p:spPr>
      </p:pic>
      <p:pic>
        <p:nvPicPr>
          <p:cNvPr id="6164" name="Picture 20">
            <a:hlinkClick r:id="rId5"/>
          </p:cNvPr>
          <p:cNvPicPr>
            <a:picLocks noChangeAspect="1" noChangeArrowheads="1"/>
          </p:cNvPicPr>
          <p:nvPr/>
        </p:nvPicPr>
        <p:blipFill>
          <a:blip r:embed="rId6" cstate="print"/>
          <a:srcRect/>
          <a:stretch>
            <a:fillRect/>
          </a:stretch>
        </p:blipFill>
        <p:spPr bwMode="auto">
          <a:xfrm>
            <a:off x="4572000" y="2895600"/>
            <a:ext cx="4222750" cy="2393950"/>
          </a:xfrm>
          <a:prstGeom prst="rect">
            <a:avLst/>
          </a:prstGeom>
          <a:noFill/>
        </p:spPr>
      </p:pic>
      <p:pic>
        <p:nvPicPr>
          <p:cNvPr id="6165" name="Picture 21" descr="Hand_points_3"/>
          <p:cNvPicPr>
            <a:picLocks noChangeAspect="1" noChangeArrowheads="1" noCrop="1"/>
          </p:cNvPicPr>
          <p:nvPr/>
        </p:nvPicPr>
        <p:blipFill>
          <a:blip r:embed="rId4" cstate="print"/>
          <a:srcRect/>
          <a:stretch>
            <a:fillRect/>
          </a:stretch>
        </p:blipFill>
        <p:spPr bwMode="auto">
          <a:xfrm rot="5400000">
            <a:off x="6684963" y="2306637"/>
            <a:ext cx="666750" cy="320675"/>
          </a:xfrm>
          <a:prstGeom prst="rect">
            <a:avLst/>
          </a:prstGeom>
          <a:noFill/>
        </p:spPr>
      </p:pic>
    </p:spTree>
  </p:cSld>
  <p:clrMapOvr>
    <a:masterClrMapping/>
  </p:clrMapOvr>
  <p:transition spd="slow">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170" name="WordArt 2"/>
          <p:cNvSpPr>
            <a:spLocks noChangeArrowheads="1" noChangeShapeType="1" noTextEdit="1"/>
          </p:cNvSpPr>
          <p:nvPr/>
        </p:nvSpPr>
        <p:spPr bwMode="auto">
          <a:xfrm>
            <a:off x="876300" y="304800"/>
            <a:ext cx="7391400" cy="1285875"/>
          </a:xfrm>
          <a:prstGeom prst="rect">
            <a:avLst/>
          </a:prstGeom>
        </p:spPr>
        <p:txBody>
          <a:bodyPr wrap="none" fromWordArt="1">
            <a:prstTxWarp prst="textPlain">
              <a:avLst>
                <a:gd name="adj" fmla="val 50000"/>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Evidence for the Big Bang</a:t>
            </a:r>
          </a:p>
        </p:txBody>
      </p:sp>
      <p:sp>
        <p:nvSpPr>
          <p:cNvPr id="7171" name="WordArt 3">
            <a:hlinkClick r:id="rId2"/>
          </p:cNvPr>
          <p:cNvSpPr>
            <a:spLocks noChangeArrowheads="1" noChangeShapeType="1" noTextEdit="1"/>
          </p:cNvSpPr>
          <p:nvPr/>
        </p:nvSpPr>
        <p:spPr bwMode="auto">
          <a:xfrm>
            <a:off x="914400" y="2133600"/>
            <a:ext cx="7543800" cy="13716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FF0000"/>
                </a:solidFill>
                <a:effectLst>
                  <a:outerShdw dist="35921" dir="2700000" algn="ctr" rotWithShape="0">
                    <a:srgbClr val="C0C0C0">
                      <a:alpha val="80000"/>
                    </a:srgbClr>
                  </a:outerShdw>
                </a:effectLst>
                <a:latin typeface="Impact"/>
              </a:rPr>
              <a:t>light from distance</a:t>
            </a:r>
          </a:p>
          <a:p>
            <a:pPr algn="ctr"/>
            <a:r>
              <a:rPr lang="en-US" sz="3600" kern="10">
                <a:ln w="9525">
                  <a:noFill/>
                  <a:round/>
                  <a:headEnd/>
                  <a:tailEnd/>
                </a:ln>
                <a:solidFill>
                  <a:srgbClr val="FF0000"/>
                </a:solidFill>
                <a:effectLst>
                  <a:outerShdw dist="35921" dir="2700000" algn="ctr" rotWithShape="0">
                    <a:srgbClr val="C0C0C0">
                      <a:alpha val="80000"/>
                    </a:srgbClr>
                  </a:outerShdw>
                </a:effectLst>
                <a:latin typeface="Impact"/>
              </a:rPr>
              <a:t> galaxies all shift toward red</a:t>
            </a:r>
          </a:p>
        </p:txBody>
      </p:sp>
      <p:pic>
        <p:nvPicPr>
          <p:cNvPr id="7174" name="Picture 6" descr="Doppler animation"/>
          <p:cNvPicPr>
            <a:picLocks noChangeAspect="1" noChangeArrowheads="1" noCrop="1"/>
          </p:cNvPicPr>
          <p:nvPr/>
        </p:nvPicPr>
        <p:blipFill>
          <a:blip r:embed="rId3" cstate="print"/>
          <a:srcRect/>
          <a:stretch>
            <a:fillRect/>
          </a:stretch>
        </p:blipFill>
        <p:spPr bwMode="auto">
          <a:xfrm>
            <a:off x="2209800" y="3886200"/>
            <a:ext cx="4762500" cy="1905000"/>
          </a:xfrm>
          <a:prstGeom prst="rect">
            <a:avLst/>
          </a:prstGeom>
          <a:noFill/>
        </p:spPr>
      </p:pic>
      <p:pic>
        <p:nvPicPr>
          <p:cNvPr id="7175" name="Picture 7" descr="Hand points 3 - Click image to download.">
            <a:hlinkClick r:id="rId4"/>
          </p:cNvPr>
          <p:cNvPicPr>
            <a:picLocks noChangeAspect="1" noChangeArrowheads="1" noCrop="1"/>
          </p:cNvPicPr>
          <p:nvPr/>
        </p:nvPicPr>
        <p:blipFill>
          <a:blip r:embed="rId5" cstate="print"/>
          <a:srcRect/>
          <a:stretch>
            <a:fillRect/>
          </a:stretch>
        </p:blipFill>
        <p:spPr bwMode="auto">
          <a:xfrm>
            <a:off x="304800" y="2590800"/>
            <a:ext cx="666750" cy="3238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 calcmode="lin" valueType="num">
                                      <p:cBhvr>
                                        <p:cTn id="7" dur="3000" fill="hold"/>
                                        <p:tgtEl>
                                          <p:spTgt spid="7171"/>
                                        </p:tgtEl>
                                        <p:attrNameLst>
                                          <p:attrName>ppt_h</p:attrName>
                                        </p:attrNameLst>
                                      </p:cBhvr>
                                      <p:tavLst>
                                        <p:tav tm="0">
                                          <p:val>
                                            <p:strVal val="#ppt_h/20"/>
                                          </p:val>
                                        </p:tav>
                                        <p:tav tm="50000">
                                          <p:val>
                                            <p:strVal val="#ppt_h/20"/>
                                          </p:val>
                                        </p:tav>
                                        <p:tav tm="100000">
                                          <p:val>
                                            <p:strVal val="#ppt_h"/>
                                          </p:val>
                                        </p:tav>
                                      </p:tavLst>
                                    </p:anim>
                                    <p:anim calcmode="lin" valueType="num">
                                      <p:cBhvr>
                                        <p:cTn id="8" dur="3000" fill="hold"/>
                                        <p:tgtEl>
                                          <p:spTgt spid="7171"/>
                                        </p:tgtEl>
                                        <p:attrNameLst>
                                          <p:attrName>ppt_w</p:attrName>
                                        </p:attrNameLst>
                                      </p:cBhvr>
                                      <p:tavLst>
                                        <p:tav tm="0">
                                          <p:val>
                                            <p:strVal val="#ppt_w+.3"/>
                                          </p:val>
                                        </p:tav>
                                        <p:tav tm="50000">
                                          <p:val>
                                            <p:strVal val="#ppt_w+.3"/>
                                          </p:val>
                                        </p:tav>
                                        <p:tav tm="100000">
                                          <p:val>
                                            <p:strVal val="#ppt_w"/>
                                          </p:val>
                                        </p:tav>
                                      </p:tavLst>
                                    </p:anim>
                                    <p:anim calcmode="lin" valueType="num">
                                      <p:cBhvr>
                                        <p:cTn id="9" dur="3000" fill="hold"/>
                                        <p:tgtEl>
                                          <p:spTgt spid="7171"/>
                                        </p:tgtEl>
                                        <p:attrNameLst>
                                          <p:attrName>ppt_x</p:attrName>
                                        </p:attrNameLst>
                                      </p:cBhvr>
                                      <p:tavLst>
                                        <p:tav tm="0">
                                          <p:val>
                                            <p:strVal val="#ppt_x-.3"/>
                                          </p:val>
                                        </p:tav>
                                        <p:tav tm="50000">
                                          <p:val>
                                            <p:strVal val="#ppt_x"/>
                                          </p:val>
                                        </p:tav>
                                        <p:tav tm="100000">
                                          <p:val>
                                            <p:strVal val="#ppt_x"/>
                                          </p:val>
                                        </p:tav>
                                      </p:tavLst>
                                    </p:anim>
                                    <p:anim calcmode="lin" valueType="num">
                                      <p:cBhvr>
                                        <p:cTn id="10" dur="3000" fill="hold"/>
                                        <p:tgtEl>
                                          <p:spTgt spid="7171"/>
                                        </p:tgtEl>
                                        <p:attrNameLst>
                                          <p:attrName>ppt_y</p:attrName>
                                        </p:attrNameLst>
                                      </p:cBhvr>
                                      <p:tavLst>
                                        <p:tav tm="0">
                                          <p:val>
                                            <p:strVal val="#ppt_y"/>
                                          </p:val>
                                        </p:tav>
                                        <p:tav tm="100000">
                                          <p:val>
                                            <p:strVal val="#ppt_y"/>
                                          </p:val>
                                        </p:tav>
                                      </p:tavLst>
                                    </p:anim>
                                  </p:childTnLst>
                                </p:cTn>
                              </p:par>
                              <p:par>
                                <p:cTn id="11" presetID="0" presetClass="path" presetSubtype="0" accel="50000" decel="50000" fill="hold" grpId="1" nodeType="withEffect">
                                  <p:stCondLst>
                                    <p:cond delay="0"/>
                                  </p:stCondLst>
                                  <p:childTnLst>
                                    <p:animMotion origin="layout" path="M -0.31268 -0.1459 C -0.31268 -0.15168 -0.31771 -0.30081 -0.30799 -0.35307 C -0.30712 -0.37133 -0.30764 -0.39399 -0.30313 -0.41226 C -0.30035 -0.43908 -0.29896 -0.45318 -0.28889 -0.47584 C -0.28524 -0.49966 -0.29028 -0.47723 -0.28403 -0.49064 C -0.28316 -0.49249 -0.28316 -0.4948 -0.28247 -0.49688 C -0.27674 -0.51237 -0.26806 -0.52763 -0.26024 -0.54128 C -0.25382 -0.55261 -0.25156 -0.56116 -0.24288 -0.56879 C -0.24184 -0.57087 -0.23455 -0.58451 -0.23334 -0.58567 C -0.23143 -0.58729 -0.22899 -0.58706 -0.22691 -0.58775 C -0.22222 -0.59191 -0.22257 -0.59237 -0.21736 -0.59422 C -0.2132 -0.59584 -0.20469 -0.59839 -0.20469 -0.59839 C -0.1684 -0.59723 -0.14983 -0.59654 -0.1191 -0.58983 C -0.10955 -0.58058 -0.09705 -0.57804 -0.08577 -0.57295 C -0.07865 -0.56972 -0.07656 -0.56301 -0.06979 -0.56024 C -0.06893 -0.55376 -0.06736 -0.54775 -0.06667 -0.54128 C -0.0632 -0.50683 -0.06754 -0.52555 -0.06354 -0.5096 C -0.06406 -0.48278 -0.06424 -0.45596 -0.06511 -0.42914 C -0.0658 -0.40902 -0.07413 -0.38868 -0.07934 -0.36995 C -0.08281 -0.35746 -0.08455 -0.34729 -0.09045 -0.33619 C -0.09584 -0.31446 -0.10261 -0.29365 -0.10955 -0.27284 C -0.11233 -0.26451 -0.11389 -0.2555 -0.11736 -0.2474 C -0.12084 -0.23954 -0.12552 -0.23492 -0.12847 -0.22636 C -0.13316 -0.21249 -0.13646 -0.20162 -0.14445 -0.19029 C -0.14722 -0.17943 -0.15122 -0.16879 -0.15712 -0.1607 C -0.16111 -0.14498 -0.16788 -0.1318 -0.17465 -0.11839 C -0.17587 -0.11584 -0.17691 -0.11284 -0.17778 -0.11006 C -0.17899 -0.1059 -0.17899 -0.10104 -0.1809 -0.09735 C -0.18594 -0.08717 -0.18854 -0.07561 -0.19358 -0.06567 C -0.19566 -0.05711 -0.2 -0.05064 -0.20313 -0.04232 C -0.20504 -0.037 -0.20521 -0.03099 -0.20625 -0.02544 C -0.20764 -0.01804 -0.21024 -0.0111 -0.21268 -0.0044 C -0.21563 0.02011 -0.21163 -0.00278 -0.2191 0.01896 C -0.22327 0.03144 -0.22379 0.04462 -0.22847 0.05687 C -0.23038 0.07098 -0.23351 0.08277 -0.2349 0.09711 C -0.23438 0.10843 -0.23455 0.11976 -0.23334 0.13086 C -0.23299 0.13341 -0.23108 0.13502 -0.23021 0.13734 C -0.22952 0.13942 -0.22934 0.14173 -0.22847 0.14358 C -0.22604 0.14936 -0.22292 0.15468 -0.22066 0.16046 C -0.21667 0.17086 -0.21406 0.17364 -0.20799 0.18173 C -0.20521 0.18543 -0.20209 0.19514 -0.2 0.19861 C -0.19774 0.20254 -0.19445 0.20531 -0.19202 0.20924 C -0.18281 0.22427 -0.1757 0.24231 -0.16354 0.25364 C -0.15955 0.26127 -0.15556 0.26335 -0.14913 0.26635 C -0.14462 0.27537 -0.13854 0.2756 -0.13177 0.28115 C -0.11823 0.29248 -0.10452 0.29664 -0.08889 0.30011 C -0.06667 0.29942 -0.04445 0.29988 -0.02222 0.29803 C -0.01927 0.2978 -0.01702 0.29456 -0.01424 0.29364 C -0.00347 0.28971 0.00816 0.2867 0.0191 0.28323 C 0.02691 0.27791 0.03576 0.27352 0.04288 0.26635 C 0.04982 0.25942 0.05694 0.24878 0.0651 0.24508 C 0.07587 0.23075 0.08264 0.2141 0.09045 0.19653 C 0.09288 0.19098 0.09479 0.1852 0.09687 0.17965 C 0.09844 0.17549 0.10156 0.16693 0.10156 0.16693 C 0.10833 0.12786 0.11302 0.08832 0.11597 0.04855 C 0.11406 0.00485 0.12135 -0.06382 0.08576 -0.0911 C 0.07951 -0.09596 0.0691 -0.09711 0.06198 -0.09943 C 0.0408 -0.0985 0.01857 -0.10405 -0.00156 -0.09526 C -0.0092 -0.09203 -0.01563 -0.08509 -0.02379 -0.08255 C -0.04393 -0.06451 -0.06042 -0.03839 -0.06511 -0.00648 C -0.06441 0.01341 -0.06875 0.03237 -0.05868 0.04647 C -0.0566 0.05502 -0.05295 0.06219 -0.04913 0.06959 C -0.04688 0.07861 -0.04514 0.08069 -0.03959 0.08647 C -0.03351 0.09294 -0.02778 0.10312 -0.02066 0.10774 C -0.01406 0.1119 -0.00556 0.1126 0.00156 0.11398 C 0.03333 0.11329 0.0651 0.11329 0.09687 0.1119 C 0.10642 0.11144 0.11476 0.10011 0.12378 0.09711 C 0.13125 0.08786 0.13871 0.07953 0.14601 0.06959 C 0.15035 0.05202 0.16007 0.04185 0.16337 0.02312 C 0.16545 0.01248 0.16788 0.00208 0.16979 -0.00856 C 0.17205 -0.02174 0.17257 -0.03399 0.17621 -0.04671 C 0.18541 -0.13295 0.17916 -0.22336 0.1809 -0.30868 C 0.18107 -0.31538 0.1842 -0.32139 0.18576 -0.32787 C 0.1934 -0.35954 0.20729 -0.39006 0.22222 -0.41665 C 0.22882 -0.42844 0.23021 -0.43769 0.23819 -0.44833 C 0.24444 -0.46544 0.25503 -0.47515 0.2651 -0.48833 C 0.26753 -0.49157 0.2691 -0.49573 0.27153 -0.49896 C 0.2783 -0.50798 0.28594 -0.51538 0.29375 -0.52232 C 0.29948 -0.5274 0.30347 -0.5348 0.30955 -0.5392 C 0.32239 -0.54868 0.33628 -0.55654 0.35087 -0.56024 C 0.43333 -0.55746 0.38976 -0.56255 0.42864 -0.54983 C 0.43246 -0.54706 0.43576 -0.54359 0.43976 -0.54128 C 0.44166 -0.54012 0.44392 -0.54012 0.44601 -0.5392 C 0.44826 -0.53804 0.45035 -0.53642 0.45243 -0.53503 C 0.45729 -0.5281 0.46476 -0.52324 0.47153 -0.52024 C 0.47413 -0.51792 0.48142 -0.51214 0.4842 -0.50752 C 0.49062 -0.49688 0.48351 -0.50451 0.49201 -0.49688 C 0.50017 -0.48093 0.49566 -0.48763 0.50486 -0.47584 C 0.50781 -0.46567 0.51146 -0.46104 0.51597 -0.45249 C 0.51701 -0.4481 0.51962 -0.44417 0.52066 -0.43977 C 0.52361 -0.42775 0.52448 -0.41434 0.52708 -0.40185 C 0.52639 -0.37434 0.53194 -0.34451 0.52378 -0.31931 C 0.51684 -0.29827 0.49566 -0.26868 0.47934 -0.26012 C 0.45243 -0.23006 0.48715 -0.2659 0.45868 -0.24532 C 0.42812 -0.22336 0.47135 -0.24532 0.43819 -0.22636 C 0.42378 -0.21804 0.40746 -0.21157 0.39201 -0.20948 C 0.3783 -0.21087 0.36458 -0.21133 0.35087 -0.21365 C 0.34392 -0.2148 0.34375 -0.22035 0.33976 -0.22636 C 0.32934 -0.24209 0.32448 -0.25758 0.31597 -0.27492 C 0.31545 -0.27977 0.31493 -0.28486 0.31423 -0.28972 C 0.31337 -0.2955 0.31111 -0.30659 0.31111 -0.30659 C 0.31163 -0.31792 0.31128 -0.32925 0.31267 -0.34035 C 0.31302 -0.34289 0.3151 -0.34451 0.31597 -0.34683 C 0.31649 -0.34868 0.31632 -0.35145 0.31753 -0.35307 C 0.3191 -0.35538 0.32187 -0.35561 0.32378 -0.35746 C 0.33142 -0.3644 0.33663 -0.3674 0.34601 -0.36995 C 0.36198 -0.36925 0.37795 -0.36972 0.39375 -0.36787 C 0.40052 -0.36717 0.40625 -0.35954 0.41111 -0.35307 C 0.41423 -0.34891 0.42066 -0.34035 0.42066 -0.34035 C 0.42587 -0.31931 0.41701 -0.35191 0.42708 -0.32787 C 0.43142 -0.31769 0.43316 -0.30104 0.43489 -0.28972 C 0.43437 -0.26498 0.43472 -0.24024 0.43333 -0.21573 C 0.43316 -0.21133 0.43229 -0.20648 0.43021 -0.20301 C 0.42344 -0.19145 0.41875 -0.17758 0.41111 -0.16717 C 0.40607 -0.16024 0.39913 -0.15607 0.39375 -0.15029 C 0.3809 -0.13665 0.37604 -0.12694 0.36041 -0.11631 C 0.35746 -0.11422 0.35538 -0.11029 0.35243 -0.10798 C 0.34201 -0.09943 0.34236 -0.10035 0.33333 -0.09735 C 0.3276 -0.09341 0.32205 -0.0918 0.31597 -0.08879 C 0.27569 -0.09018 0.23541 -0.09064 0.19531 -0.09318 C 0.17309 -0.09457 0.15104 -0.10937 0.13021 -0.11631 C 0.11302 -0.12787 0.09653 -0.14058 0.07934 -0.15237 C 0.07066 -0.15839 0.06267 -0.16717 0.05399 -0.17341 C 0.05121 -0.17526 0.03871 -0.18081 0.03646 -0.18197 C 0.02882 -0.1896 0.02222 -0.19422 0.01267 -0.19677 C -0.00434 -0.20578 -0.01806 -0.21133 -0.03646 -0.21365 C -0.06024 -0.21295 -0.0842 -0.21295 -0.10799 -0.21157 C -0.12813 -0.21041 -0.14636 -0.18729 -0.16181 -0.17341 C -0.16858 -0.15538 -0.16945 -0.14521 -0.17136 -0.12486 C -0.17066 -0.10798 -0.17344 -0.05064 -0.16181 -0.03607 C -0.15834 -0.02151 -0.15608 -0.01041 -0.14445 -0.00648 C -0.14288 -0.00509 -0.14149 -0.00324 -0.13959 -0.00232 C -0.1349 -0.00024 -0.12535 0.00208 -0.12535 0.00208 C -0.0434 -0.0007 -0.08524 1.56069E-6 1.94444E-6 1.56069E-6 " pathEditMode="relative" ptsTypes="fffffffffffffffffffffffffffffffffffffffffffffffffffffffffffffffffffffffffffffffffffffffffffffffffffffffffffffffffffffffffffffffffffffA">
                                      <p:cBhvr>
                                        <p:cTn id="12" dur="2000" fill="hold"/>
                                        <p:tgtEl>
                                          <p:spTgt spid="7171"/>
                                        </p:tgtEl>
                                        <p:attrNameLst>
                                          <p:attrName>ppt_x</p:attrName>
                                          <p:attrName>ppt_y</p:attrName>
                                        </p:attrNameLst>
                                      </p:cBhvr>
                                    </p:animMotion>
                                  </p:childTnLst>
                                </p:cTn>
                              </p:par>
                              <p:par>
                                <p:cTn id="13" presetID="26" presetClass="entr" presetSubtype="0" fill="hold" nodeType="withEffect">
                                  <p:stCondLst>
                                    <p:cond delay="0"/>
                                  </p:stCondLst>
                                  <p:childTnLst>
                                    <p:set>
                                      <p:cBhvr>
                                        <p:cTn id="14" dur="1" fill="hold">
                                          <p:stCondLst>
                                            <p:cond delay="0"/>
                                          </p:stCondLst>
                                        </p:cTn>
                                        <p:tgtEl>
                                          <p:spTgt spid="7175"/>
                                        </p:tgtEl>
                                        <p:attrNameLst>
                                          <p:attrName>style.visibility</p:attrName>
                                        </p:attrNameLst>
                                      </p:cBhvr>
                                      <p:to>
                                        <p:strVal val="visible"/>
                                      </p:to>
                                    </p:set>
                                    <p:animEffect transition="in" filter="wipe(down)">
                                      <p:cBhvr>
                                        <p:cTn id="15" dur="580">
                                          <p:stCondLst>
                                            <p:cond delay="0"/>
                                          </p:stCondLst>
                                        </p:cTn>
                                        <p:tgtEl>
                                          <p:spTgt spid="7175"/>
                                        </p:tgtEl>
                                      </p:cBhvr>
                                    </p:animEffect>
                                    <p:anim calcmode="lin" valueType="num">
                                      <p:cBhvr>
                                        <p:cTn id="16" dur="1822" tmFilter="0,0; 0.14,0.36; 0.43,0.73; 0.71,0.91; 1.0,1.0">
                                          <p:stCondLst>
                                            <p:cond delay="0"/>
                                          </p:stCondLst>
                                        </p:cTn>
                                        <p:tgtEl>
                                          <p:spTgt spid="7175"/>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7175"/>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7175"/>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7175"/>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7175"/>
                                        </p:tgtEl>
                                        <p:attrNameLst>
                                          <p:attrName>ppt_y</p:attrName>
                                        </p:attrNameLst>
                                      </p:cBhvr>
                                      <p:tavLst>
                                        <p:tav tm="0" fmla="#ppt_y-sin(pi*$)/81">
                                          <p:val>
                                            <p:fltVal val="0"/>
                                          </p:val>
                                        </p:tav>
                                        <p:tav tm="100000">
                                          <p:val>
                                            <p:fltVal val="1"/>
                                          </p:val>
                                        </p:tav>
                                      </p:tavLst>
                                    </p:anim>
                                    <p:animScale>
                                      <p:cBhvr>
                                        <p:cTn id="21" dur="26">
                                          <p:stCondLst>
                                            <p:cond delay="650"/>
                                          </p:stCondLst>
                                        </p:cTn>
                                        <p:tgtEl>
                                          <p:spTgt spid="7175"/>
                                        </p:tgtEl>
                                      </p:cBhvr>
                                      <p:to x="100000" y="60000"/>
                                    </p:animScale>
                                    <p:animScale>
                                      <p:cBhvr>
                                        <p:cTn id="22" dur="166" decel="50000">
                                          <p:stCondLst>
                                            <p:cond delay="676"/>
                                          </p:stCondLst>
                                        </p:cTn>
                                        <p:tgtEl>
                                          <p:spTgt spid="7175"/>
                                        </p:tgtEl>
                                      </p:cBhvr>
                                      <p:to x="100000" y="100000"/>
                                    </p:animScale>
                                    <p:animScale>
                                      <p:cBhvr>
                                        <p:cTn id="23" dur="26">
                                          <p:stCondLst>
                                            <p:cond delay="1312"/>
                                          </p:stCondLst>
                                        </p:cTn>
                                        <p:tgtEl>
                                          <p:spTgt spid="7175"/>
                                        </p:tgtEl>
                                      </p:cBhvr>
                                      <p:to x="100000" y="80000"/>
                                    </p:animScale>
                                    <p:animScale>
                                      <p:cBhvr>
                                        <p:cTn id="24" dur="166" decel="50000">
                                          <p:stCondLst>
                                            <p:cond delay="1338"/>
                                          </p:stCondLst>
                                        </p:cTn>
                                        <p:tgtEl>
                                          <p:spTgt spid="7175"/>
                                        </p:tgtEl>
                                      </p:cBhvr>
                                      <p:to x="100000" y="100000"/>
                                    </p:animScale>
                                    <p:animScale>
                                      <p:cBhvr>
                                        <p:cTn id="25" dur="26">
                                          <p:stCondLst>
                                            <p:cond delay="1642"/>
                                          </p:stCondLst>
                                        </p:cTn>
                                        <p:tgtEl>
                                          <p:spTgt spid="7175"/>
                                        </p:tgtEl>
                                      </p:cBhvr>
                                      <p:to x="100000" y="90000"/>
                                    </p:animScale>
                                    <p:animScale>
                                      <p:cBhvr>
                                        <p:cTn id="26" dur="166" decel="50000">
                                          <p:stCondLst>
                                            <p:cond delay="1668"/>
                                          </p:stCondLst>
                                        </p:cTn>
                                        <p:tgtEl>
                                          <p:spTgt spid="7175"/>
                                        </p:tgtEl>
                                      </p:cBhvr>
                                      <p:to x="100000" y="100000"/>
                                    </p:animScale>
                                    <p:animScale>
                                      <p:cBhvr>
                                        <p:cTn id="27" dur="26">
                                          <p:stCondLst>
                                            <p:cond delay="1808"/>
                                          </p:stCondLst>
                                        </p:cTn>
                                        <p:tgtEl>
                                          <p:spTgt spid="7175"/>
                                        </p:tgtEl>
                                      </p:cBhvr>
                                      <p:to x="100000" y="95000"/>
                                    </p:animScale>
                                    <p:animScale>
                                      <p:cBhvr>
                                        <p:cTn id="28" dur="166" decel="50000">
                                          <p:stCondLst>
                                            <p:cond delay="1834"/>
                                          </p:stCondLst>
                                        </p:cTn>
                                        <p:tgtEl>
                                          <p:spTgt spid="7175"/>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nodeType="clickEffect">
                                  <p:stCondLst>
                                    <p:cond delay="0"/>
                                  </p:stCondLst>
                                  <p:childTnLst>
                                    <p:set>
                                      <p:cBhvr>
                                        <p:cTn id="32" dur="1" fill="hold">
                                          <p:stCondLst>
                                            <p:cond delay="0"/>
                                          </p:stCondLst>
                                        </p:cTn>
                                        <p:tgtEl>
                                          <p:spTgt spid="7174"/>
                                        </p:tgtEl>
                                        <p:attrNameLst>
                                          <p:attrName>style.visibility</p:attrName>
                                        </p:attrNameLst>
                                      </p:cBhvr>
                                      <p:to>
                                        <p:strVal val="visible"/>
                                      </p:to>
                                    </p:set>
                                    <p:animEffect transition="in" filter="wipe(down)">
                                      <p:cBhvr>
                                        <p:cTn id="33" dur="580">
                                          <p:stCondLst>
                                            <p:cond delay="0"/>
                                          </p:stCondLst>
                                        </p:cTn>
                                        <p:tgtEl>
                                          <p:spTgt spid="7174"/>
                                        </p:tgtEl>
                                      </p:cBhvr>
                                    </p:animEffect>
                                    <p:anim calcmode="lin" valueType="num">
                                      <p:cBhvr>
                                        <p:cTn id="34" dur="1822" tmFilter="0,0; 0.14,0.36; 0.43,0.73; 0.71,0.91; 1.0,1.0">
                                          <p:stCondLst>
                                            <p:cond delay="0"/>
                                          </p:stCondLst>
                                        </p:cTn>
                                        <p:tgtEl>
                                          <p:spTgt spid="7174"/>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7174"/>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7174"/>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7174"/>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7174"/>
                                        </p:tgtEl>
                                        <p:attrNameLst>
                                          <p:attrName>ppt_y</p:attrName>
                                        </p:attrNameLst>
                                      </p:cBhvr>
                                      <p:tavLst>
                                        <p:tav tm="0" fmla="#ppt_y-sin(pi*$)/81">
                                          <p:val>
                                            <p:fltVal val="0"/>
                                          </p:val>
                                        </p:tav>
                                        <p:tav tm="100000">
                                          <p:val>
                                            <p:fltVal val="1"/>
                                          </p:val>
                                        </p:tav>
                                      </p:tavLst>
                                    </p:anim>
                                    <p:animScale>
                                      <p:cBhvr>
                                        <p:cTn id="39" dur="26">
                                          <p:stCondLst>
                                            <p:cond delay="650"/>
                                          </p:stCondLst>
                                        </p:cTn>
                                        <p:tgtEl>
                                          <p:spTgt spid="7174"/>
                                        </p:tgtEl>
                                      </p:cBhvr>
                                      <p:to x="100000" y="60000"/>
                                    </p:animScale>
                                    <p:animScale>
                                      <p:cBhvr>
                                        <p:cTn id="40" dur="166" decel="50000">
                                          <p:stCondLst>
                                            <p:cond delay="676"/>
                                          </p:stCondLst>
                                        </p:cTn>
                                        <p:tgtEl>
                                          <p:spTgt spid="7174"/>
                                        </p:tgtEl>
                                      </p:cBhvr>
                                      <p:to x="100000" y="100000"/>
                                    </p:animScale>
                                    <p:animScale>
                                      <p:cBhvr>
                                        <p:cTn id="41" dur="26">
                                          <p:stCondLst>
                                            <p:cond delay="1312"/>
                                          </p:stCondLst>
                                        </p:cTn>
                                        <p:tgtEl>
                                          <p:spTgt spid="7174"/>
                                        </p:tgtEl>
                                      </p:cBhvr>
                                      <p:to x="100000" y="80000"/>
                                    </p:animScale>
                                    <p:animScale>
                                      <p:cBhvr>
                                        <p:cTn id="42" dur="166" decel="50000">
                                          <p:stCondLst>
                                            <p:cond delay="1338"/>
                                          </p:stCondLst>
                                        </p:cTn>
                                        <p:tgtEl>
                                          <p:spTgt spid="7174"/>
                                        </p:tgtEl>
                                      </p:cBhvr>
                                      <p:to x="100000" y="100000"/>
                                    </p:animScale>
                                    <p:animScale>
                                      <p:cBhvr>
                                        <p:cTn id="43" dur="26">
                                          <p:stCondLst>
                                            <p:cond delay="1642"/>
                                          </p:stCondLst>
                                        </p:cTn>
                                        <p:tgtEl>
                                          <p:spTgt spid="7174"/>
                                        </p:tgtEl>
                                      </p:cBhvr>
                                      <p:to x="100000" y="90000"/>
                                    </p:animScale>
                                    <p:animScale>
                                      <p:cBhvr>
                                        <p:cTn id="44" dur="166" decel="50000">
                                          <p:stCondLst>
                                            <p:cond delay="1668"/>
                                          </p:stCondLst>
                                        </p:cTn>
                                        <p:tgtEl>
                                          <p:spTgt spid="7174"/>
                                        </p:tgtEl>
                                      </p:cBhvr>
                                      <p:to x="100000" y="100000"/>
                                    </p:animScale>
                                    <p:animScale>
                                      <p:cBhvr>
                                        <p:cTn id="45" dur="26">
                                          <p:stCondLst>
                                            <p:cond delay="1808"/>
                                          </p:stCondLst>
                                        </p:cTn>
                                        <p:tgtEl>
                                          <p:spTgt spid="7174"/>
                                        </p:tgtEl>
                                      </p:cBhvr>
                                      <p:to x="100000" y="95000"/>
                                    </p:animScale>
                                    <p:animScale>
                                      <p:cBhvr>
                                        <p:cTn id="46" dur="166" decel="50000">
                                          <p:stCondLst>
                                            <p:cond delay="1834"/>
                                          </p:stCondLst>
                                        </p:cTn>
                                        <p:tgtEl>
                                          <p:spTgt spid="717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7171"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104" name="WordArt 8"/>
          <p:cNvSpPr>
            <a:spLocks noChangeArrowheads="1" noChangeShapeType="1" noTextEdit="1"/>
          </p:cNvSpPr>
          <p:nvPr/>
        </p:nvSpPr>
        <p:spPr bwMode="auto">
          <a:xfrm>
            <a:off x="228600" y="228600"/>
            <a:ext cx="8686800" cy="838200"/>
          </a:xfrm>
          <a:prstGeom prst="rect">
            <a:avLst/>
          </a:prstGeom>
        </p:spPr>
        <p:txBody>
          <a:bodyPr wrap="none" fromWordArt="1">
            <a:prstTxWarp prst="textPlain">
              <a:avLst>
                <a:gd name="adj" fmla="val 50000"/>
              </a:avLst>
            </a:prstTxWarp>
          </a:bodyPr>
          <a:lstStyle/>
          <a:p>
            <a:pPr algn="ctr"/>
            <a:r>
              <a:rPr lang="en-US" sz="3600" kern="10">
                <a:ln w="25400">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Shifts in the Electromagnetic Spectrum</a:t>
            </a:r>
          </a:p>
        </p:txBody>
      </p:sp>
      <p:sp>
        <p:nvSpPr>
          <p:cNvPr id="4105" name="WordArt 9"/>
          <p:cNvSpPr>
            <a:spLocks noChangeArrowheads="1" noChangeShapeType="1" noTextEdit="1"/>
          </p:cNvSpPr>
          <p:nvPr/>
        </p:nvSpPr>
        <p:spPr bwMode="auto">
          <a:xfrm>
            <a:off x="2466975" y="5029200"/>
            <a:ext cx="4210050" cy="7620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0000"/>
                </a:solidFill>
                <a:latin typeface="Arial Black"/>
              </a:rPr>
              <a:t>Red Shift = away</a:t>
            </a:r>
          </a:p>
        </p:txBody>
      </p:sp>
      <p:sp>
        <p:nvSpPr>
          <p:cNvPr id="4106" name="WordArt 10"/>
          <p:cNvSpPr>
            <a:spLocks noChangeArrowheads="1" noChangeShapeType="1" noTextEdit="1"/>
          </p:cNvSpPr>
          <p:nvPr/>
        </p:nvSpPr>
        <p:spPr bwMode="auto">
          <a:xfrm>
            <a:off x="2466975" y="6019800"/>
            <a:ext cx="421005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FF"/>
                </a:solidFill>
                <a:latin typeface="Arial Black"/>
              </a:rPr>
              <a:t>Blue Shift = toward</a:t>
            </a:r>
          </a:p>
        </p:txBody>
      </p:sp>
      <p:pic>
        <p:nvPicPr>
          <p:cNvPr id="4111" name="Picture 15"/>
          <p:cNvPicPr>
            <a:picLocks noChangeAspect="1" noChangeArrowheads="1"/>
          </p:cNvPicPr>
          <p:nvPr/>
        </p:nvPicPr>
        <p:blipFill>
          <a:blip r:embed="rId2" cstate="print"/>
          <a:srcRect/>
          <a:stretch>
            <a:fillRect/>
          </a:stretch>
        </p:blipFill>
        <p:spPr bwMode="auto">
          <a:xfrm>
            <a:off x="800100" y="1600200"/>
            <a:ext cx="7542213" cy="3128963"/>
          </a:xfrm>
          <a:prstGeom prst="rect">
            <a:avLst/>
          </a:prstGeom>
          <a:noFill/>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4105"/>
                                        </p:tgtEl>
                                        <p:attrNameLst>
                                          <p:attrName>style.visibility</p:attrName>
                                        </p:attrNameLst>
                                      </p:cBhvr>
                                      <p:to>
                                        <p:strVal val="visible"/>
                                      </p:to>
                                    </p:set>
                                    <p:anim calcmode="lin" valueType="num">
                                      <p:cBhvr>
                                        <p:cTn id="7" dur="2000" fill="hold"/>
                                        <p:tgtEl>
                                          <p:spTgt spid="4105"/>
                                        </p:tgtEl>
                                        <p:attrNameLst>
                                          <p:attrName>ppt_w</p:attrName>
                                        </p:attrNameLst>
                                      </p:cBhvr>
                                      <p:tavLst>
                                        <p:tav tm="0">
                                          <p:val>
                                            <p:strVal val="#ppt_w*2.5"/>
                                          </p:val>
                                        </p:tav>
                                        <p:tav tm="100000">
                                          <p:val>
                                            <p:strVal val="#ppt_w"/>
                                          </p:val>
                                        </p:tav>
                                      </p:tavLst>
                                    </p:anim>
                                    <p:anim calcmode="lin" valueType="num">
                                      <p:cBhvr>
                                        <p:cTn id="8" dur="2000" fill="hold"/>
                                        <p:tgtEl>
                                          <p:spTgt spid="4105"/>
                                        </p:tgtEl>
                                        <p:attrNameLst>
                                          <p:attrName>ppt_h</p:attrName>
                                        </p:attrNameLst>
                                      </p:cBhvr>
                                      <p:tavLst>
                                        <p:tav tm="0">
                                          <p:val>
                                            <p:strVal val="#ppt_h*0.01"/>
                                          </p:val>
                                        </p:tav>
                                        <p:tav tm="100000">
                                          <p:val>
                                            <p:strVal val="#ppt_h"/>
                                          </p:val>
                                        </p:tav>
                                      </p:tavLst>
                                    </p:anim>
                                    <p:anim calcmode="lin" valueType="num">
                                      <p:cBhvr>
                                        <p:cTn id="9" dur="2000" fill="hold"/>
                                        <p:tgtEl>
                                          <p:spTgt spid="4105"/>
                                        </p:tgtEl>
                                        <p:attrNameLst>
                                          <p:attrName>ppt_x</p:attrName>
                                        </p:attrNameLst>
                                      </p:cBhvr>
                                      <p:tavLst>
                                        <p:tav tm="0">
                                          <p:val>
                                            <p:strVal val="#ppt_x"/>
                                          </p:val>
                                        </p:tav>
                                        <p:tav tm="100000">
                                          <p:val>
                                            <p:strVal val="#ppt_x"/>
                                          </p:val>
                                        </p:tav>
                                      </p:tavLst>
                                    </p:anim>
                                    <p:anim calcmode="lin" valueType="num">
                                      <p:cBhvr>
                                        <p:cTn id="10" dur="2000" fill="hold"/>
                                        <p:tgtEl>
                                          <p:spTgt spid="4105"/>
                                        </p:tgtEl>
                                        <p:attrNameLst>
                                          <p:attrName>ppt_y</p:attrName>
                                        </p:attrNameLst>
                                      </p:cBhvr>
                                      <p:tavLst>
                                        <p:tav tm="0">
                                          <p:val>
                                            <p:strVal val="#ppt_h+1"/>
                                          </p:val>
                                        </p:tav>
                                        <p:tav tm="100000">
                                          <p:val>
                                            <p:strVal val="#ppt_y"/>
                                          </p:val>
                                        </p:tav>
                                      </p:tavLst>
                                    </p:anim>
                                    <p:animEffect transition="in" filter="fade">
                                      <p:cBhvr>
                                        <p:cTn id="11" dur="2000"/>
                                        <p:tgtEl>
                                          <p:spTgt spid="4105"/>
                                        </p:tgtEl>
                                      </p:cBhvr>
                                    </p:animEffect>
                                  </p:childTnLst>
                                </p:cTn>
                              </p:par>
                              <p:par>
                                <p:cTn id="12" presetID="58" presetClass="entr" presetSubtype="0" accel="100000" fill="hold" grpId="0" nodeType="withEffect">
                                  <p:stCondLst>
                                    <p:cond delay="0"/>
                                  </p:stCondLst>
                                  <p:childTnLst>
                                    <p:set>
                                      <p:cBhvr>
                                        <p:cTn id="13" dur="1" fill="hold">
                                          <p:stCondLst>
                                            <p:cond delay="0"/>
                                          </p:stCondLst>
                                        </p:cTn>
                                        <p:tgtEl>
                                          <p:spTgt spid="4106"/>
                                        </p:tgtEl>
                                        <p:attrNameLst>
                                          <p:attrName>style.visibility</p:attrName>
                                        </p:attrNameLst>
                                      </p:cBhvr>
                                      <p:to>
                                        <p:strVal val="visible"/>
                                      </p:to>
                                    </p:set>
                                    <p:anim calcmode="lin" valueType="num">
                                      <p:cBhvr>
                                        <p:cTn id="14" dur="2000" fill="hold"/>
                                        <p:tgtEl>
                                          <p:spTgt spid="4106"/>
                                        </p:tgtEl>
                                        <p:attrNameLst>
                                          <p:attrName>ppt_w</p:attrName>
                                        </p:attrNameLst>
                                      </p:cBhvr>
                                      <p:tavLst>
                                        <p:tav tm="0">
                                          <p:val>
                                            <p:strVal val="#ppt_w*2.5"/>
                                          </p:val>
                                        </p:tav>
                                        <p:tav tm="100000">
                                          <p:val>
                                            <p:strVal val="#ppt_w"/>
                                          </p:val>
                                        </p:tav>
                                      </p:tavLst>
                                    </p:anim>
                                    <p:anim calcmode="lin" valueType="num">
                                      <p:cBhvr>
                                        <p:cTn id="15" dur="2000" fill="hold"/>
                                        <p:tgtEl>
                                          <p:spTgt spid="4106"/>
                                        </p:tgtEl>
                                        <p:attrNameLst>
                                          <p:attrName>ppt_h</p:attrName>
                                        </p:attrNameLst>
                                      </p:cBhvr>
                                      <p:tavLst>
                                        <p:tav tm="0">
                                          <p:val>
                                            <p:strVal val="#ppt_h*0.01"/>
                                          </p:val>
                                        </p:tav>
                                        <p:tav tm="100000">
                                          <p:val>
                                            <p:strVal val="#ppt_h"/>
                                          </p:val>
                                        </p:tav>
                                      </p:tavLst>
                                    </p:anim>
                                    <p:anim calcmode="lin" valueType="num">
                                      <p:cBhvr>
                                        <p:cTn id="16" dur="2000" fill="hold"/>
                                        <p:tgtEl>
                                          <p:spTgt spid="4106"/>
                                        </p:tgtEl>
                                        <p:attrNameLst>
                                          <p:attrName>ppt_x</p:attrName>
                                        </p:attrNameLst>
                                      </p:cBhvr>
                                      <p:tavLst>
                                        <p:tav tm="0">
                                          <p:val>
                                            <p:strVal val="#ppt_x"/>
                                          </p:val>
                                        </p:tav>
                                        <p:tav tm="100000">
                                          <p:val>
                                            <p:strVal val="#ppt_x"/>
                                          </p:val>
                                        </p:tav>
                                      </p:tavLst>
                                    </p:anim>
                                    <p:anim calcmode="lin" valueType="num">
                                      <p:cBhvr>
                                        <p:cTn id="17" dur="2000" fill="hold"/>
                                        <p:tgtEl>
                                          <p:spTgt spid="4106"/>
                                        </p:tgtEl>
                                        <p:attrNameLst>
                                          <p:attrName>ppt_y</p:attrName>
                                        </p:attrNameLst>
                                      </p:cBhvr>
                                      <p:tavLst>
                                        <p:tav tm="0">
                                          <p:val>
                                            <p:strVal val="#ppt_h+1"/>
                                          </p:val>
                                        </p:tav>
                                        <p:tav tm="100000">
                                          <p:val>
                                            <p:strVal val="#ppt_y"/>
                                          </p:val>
                                        </p:tav>
                                      </p:tavLst>
                                    </p:anim>
                                    <p:animEffect transition="in" filter="fade">
                                      <p:cBhvr>
                                        <p:cTn id="18" dur="2000"/>
                                        <p:tgtEl>
                                          <p:spTgt spid="4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5" grpId="0" animBg="1"/>
      <p:bldP spid="410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20" name="WordArt 4"/>
          <p:cNvSpPr>
            <a:spLocks noChangeArrowheads="1" noChangeShapeType="1" noTextEdit="1"/>
          </p:cNvSpPr>
          <p:nvPr/>
        </p:nvSpPr>
        <p:spPr bwMode="auto">
          <a:xfrm>
            <a:off x="876300" y="381000"/>
            <a:ext cx="7391400" cy="1285875"/>
          </a:xfrm>
          <a:prstGeom prst="rect">
            <a:avLst/>
          </a:prstGeom>
        </p:spPr>
        <p:txBody>
          <a:bodyPr wrap="none" fromWordArt="1">
            <a:prstTxWarp prst="textPlain">
              <a:avLst>
                <a:gd name="adj" fmla="val 50000"/>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Evidence for the Big Bang</a:t>
            </a:r>
          </a:p>
        </p:txBody>
      </p:sp>
      <p:pic>
        <p:nvPicPr>
          <p:cNvPr id="9222" name="Picture 6" descr="eGQUmhf0zVIa"/>
          <p:cNvPicPr>
            <a:picLocks noChangeAspect="1" noChangeArrowheads="1"/>
          </p:cNvPicPr>
          <p:nvPr/>
        </p:nvPicPr>
        <p:blipFill>
          <a:blip r:embed="rId2" cstate="print"/>
          <a:srcRect/>
          <a:stretch>
            <a:fillRect/>
          </a:stretch>
        </p:blipFill>
        <p:spPr bwMode="auto">
          <a:xfrm>
            <a:off x="2185988" y="2235200"/>
            <a:ext cx="4772025" cy="2386013"/>
          </a:xfrm>
          <a:prstGeom prst="rect">
            <a:avLst/>
          </a:prstGeom>
          <a:noFill/>
        </p:spPr>
      </p:pic>
      <p:sp>
        <p:nvSpPr>
          <p:cNvPr id="9223" name="WordArt 7"/>
          <p:cNvSpPr>
            <a:spLocks noChangeArrowheads="1" noChangeShapeType="1" noTextEdit="1"/>
          </p:cNvSpPr>
          <p:nvPr/>
        </p:nvSpPr>
        <p:spPr bwMode="auto">
          <a:xfrm>
            <a:off x="876300" y="5181600"/>
            <a:ext cx="7391400" cy="1285875"/>
          </a:xfrm>
          <a:prstGeom prst="rect">
            <a:avLst/>
          </a:prstGeom>
        </p:spPr>
        <p:txBody>
          <a:bodyPr wrap="none" fromWordArt="1">
            <a:prstTxWarp prst="textPlain">
              <a:avLst>
                <a:gd name="adj" fmla="val 50000"/>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Cosmic Background Radiation</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9222"/>
                                        </p:tgtEl>
                                        <p:attrNameLst>
                                          <p:attrName>style.visibility</p:attrName>
                                        </p:attrNameLst>
                                      </p:cBhvr>
                                      <p:to>
                                        <p:strVal val="visible"/>
                                      </p:to>
                                    </p:set>
                                    <p:anim from="(-#ppt_w/2)" to="(#ppt_x)" calcmode="lin" valueType="num">
                                      <p:cBhvr>
                                        <p:cTn id="7" dur="600" fill="hold">
                                          <p:stCondLst>
                                            <p:cond delay="0"/>
                                          </p:stCondLst>
                                        </p:cTn>
                                        <p:tgtEl>
                                          <p:spTgt spid="9222"/>
                                        </p:tgtEl>
                                        <p:attrNameLst>
                                          <p:attrName>ppt_x</p:attrName>
                                        </p:attrNameLst>
                                      </p:cBhvr>
                                    </p:anim>
                                    <p:anim from="0" to="-1.0" calcmode="lin" valueType="num">
                                      <p:cBhvr>
                                        <p:cTn id="8" dur="200" decel="50000" autoRev="1" fill="hold">
                                          <p:stCondLst>
                                            <p:cond delay="600"/>
                                          </p:stCondLst>
                                        </p:cTn>
                                        <p:tgtEl>
                                          <p:spTgt spid="9222"/>
                                        </p:tgtEl>
                                        <p:attrNameLst>
                                          <p:attrName>xshear</p:attrName>
                                        </p:attrNameLst>
                                      </p:cBhvr>
                                    </p:anim>
                                    <p:animScale>
                                      <p:cBhvr>
                                        <p:cTn id="9" dur="200" decel="100000" autoRev="1" fill="hold">
                                          <p:stCondLst>
                                            <p:cond delay="600"/>
                                          </p:stCondLst>
                                        </p:cTn>
                                        <p:tgtEl>
                                          <p:spTgt spid="9222"/>
                                        </p:tgtEl>
                                      </p:cBhvr>
                                      <p:from x="100000" y="100000"/>
                                      <p:to x="80000" y="100000"/>
                                    </p:animScale>
                                    <p:anim by="(#ppt_h/3+#ppt_w*0.1)" calcmode="lin" valueType="num">
                                      <p:cBhvr additive="sum">
                                        <p:cTn id="10" dur="200" decel="100000" autoRev="1" fill="hold">
                                          <p:stCondLst>
                                            <p:cond delay="600"/>
                                          </p:stCondLst>
                                        </p:cTn>
                                        <p:tgtEl>
                                          <p:spTgt spid="9222"/>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9223"/>
                                        </p:tgtEl>
                                        <p:attrNameLst>
                                          <p:attrName>style.visibility</p:attrName>
                                        </p:attrNameLst>
                                      </p:cBhvr>
                                      <p:to>
                                        <p:strVal val="visible"/>
                                      </p:to>
                                    </p:set>
                                    <p:anim from="(-#ppt_w/2)" to="(#ppt_x)" calcmode="lin" valueType="num">
                                      <p:cBhvr>
                                        <p:cTn id="13" dur="600" fill="hold">
                                          <p:stCondLst>
                                            <p:cond delay="0"/>
                                          </p:stCondLst>
                                        </p:cTn>
                                        <p:tgtEl>
                                          <p:spTgt spid="9223"/>
                                        </p:tgtEl>
                                        <p:attrNameLst>
                                          <p:attrName>ppt_x</p:attrName>
                                        </p:attrNameLst>
                                      </p:cBhvr>
                                    </p:anim>
                                    <p:anim from="0" to="-1.0" calcmode="lin" valueType="num">
                                      <p:cBhvr>
                                        <p:cTn id="14" dur="200" decel="50000" autoRev="1" fill="hold">
                                          <p:stCondLst>
                                            <p:cond delay="600"/>
                                          </p:stCondLst>
                                        </p:cTn>
                                        <p:tgtEl>
                                          <p:spTgt spid="9223"/>
                                        </p:tgtEl>
                                        <p:attrNameLst>
                                          <p:attrName>xshear</p:attrName>
                                        </p:attrNameLst>
                                      </p:cBhvr>
                                    </p:anim>
                                    <p:animScale>
                                      <p:cBhvr>
                                        <p:cTn id="15" dur="200" decel="100000" autoRev="1" fill="hold">
                                          <p:stCondLst>
                                            <p:cond delay="600"/>
                                          </p:stCondLst>
                                        </p:cTn>
                                        <p:tgtEl>
                                          <p:spTgt spid="9223"/>
                                        </p:tgtEl>
                                      </p:cBhvr>
                                      <p:from x="100000" y="100000"/>
                                      <p:to x="80000" y="100000"/>
                                    </p:animScale>
                                    <p:anim by="(#ppt_h/3+#ppt_w*0.1)" calcmode="lin" valueType="num">
                                      <p:cBhvr additive="sum">
                                        <p:cTn id="16" dur="200" decel="100000" autoRev="1" fill="hold">
                                          <p:stCondLst>
                                            <p:cond delay="600"/>
                                          </p:stCondLst>
                                        </p:cTn>
                                        <p:tgtEl>
                                          <p:spTgt spid="9223"/>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269" name="Rectangle 5"/>
          <p:cNvSpPr>
            <a:spLocks noChangeArrowheads="1"/>
          </p:cNvSpPr>
          <p:nvPr/>
        </p:nvSpPr>
        <p:spPr bwMode="auto">
          <a:xfrm>
            <a:off x="152400" y="381000"/>
            <a:ext cx="8839200" cy="2289175"/>
          </a:xfrm>
          <a:prstGeom prst="rect">
            <a:avLst/>
          </a:prstGeom>
          <a:noFill/>
          <a:ln w="9525">
            <a:noFill/>
            <a:miter lim="800000"/>
            <a:headEnd/>
            <a:tailEnd/>
          </a:ln>
          <a:effectLst/>
        </p:spPr>
        <p:txBody>
          <a:bodyPr>
            <a:spAutoFit/>
          </a:bodyPr>
          <a:lstStyle/>
          <a:p>
            <a:pPr>
              <a:spcBef>
                <a:spcPct val="50000"/>
              </a:spcBef>
            </a:pPr>
            <a:r>
              <a:rPr lang="en-US" sz="3600" b="1">
                <a:solidFill>
                  <a:schemeClr val="bg1"/>
                </a:solidFill>
              </a:rPr>
              <a:t>Put these in order of size:	</a:t>
            </a:r>
          </a:p>
          <a:p>
            <a:pPr algn="ctr">
              <a:spcBef>
                <a:spcPct val="50000"/>
              </a:spcBef>
            </a:pPr>
            <a:r>
              <a:rPr lang="en-US" sz="3600" b="1">
                <a:solidFill>
                  <a:schemeClr val="bg1"/>
                </a:solidFill>
              </a:rPr>
              <a:t>galaxy	solar system	universe</a:t>
            </a:r>
          </a:p>
          <a:p>
            <a:pPr>
              <a:spcBef>
                <a:spcPct val="50000"/>
              </a:spcBef>
            </a:pPr>
            <a:endParaRPr lang="en-US" sz="3600" b="1">
              <a:solidFill>
                <a:schemeClr val="bg1"/>
              </a:solidFill>
            </a:endParaRPr>
          </a:p>
        </p:txBody>
      </p:sp>
      <p:sp>
        <p:nvSpPr>
          <p:cNvPr id="11270" name="WordArt 6"/>
          <p:cNvSpPr>
            <a:spLocks noChangeArrowheads="1" noChangeShapeType="1" noTextEdit="1"/>
          </p:cNvSpPr>
          <p:nvPr/>
        </p:nvSpPr>
        <p:spPr bwMode="auto">
          <a:xfrm>
            <a:off x="914400" y="4343400"/>
            <a:ext cx="1400175" cy="1285875"/>
          </a:xfrm>
          <a:prstGeom prst="rect">
            <a:avLst/>
          </a:prstGeom>
        </p:spPr>
        <p:txBody>
          <a:bodyPr wrap="none" fromWordArt="1">
            <a:prstTxWarp prst="textPlain">
              <a:avLst>
                <a:gd name="adj" fmla="val 50000"/>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Largest</a:t>
            </a:r>
          </a:p>
        </p:txBody>
      </p:sp>
      <p:sp>
        <p:nvSpPr>
          <p:cNvPr id="11271" name="WordArt 7"/>
          <p:cNvSpPr>
            <a:spLocks noChangeArrowheads="1" noChangeShapeType="1" noTextEdit="1"/>
          </p:cNvSpPr>
          <p:nvPr/>
        </p:nvSpPr>
        <p:spPr bwMode="auto">
          <a:xfrm>
            <a:off x="6858000" y="4343400"/>
            <a:ext cx="1400175" cy="1143000"/>
          </a:xfrm>
          <a:prstGeom prst="rect">
            <a:avLst/>
          </a:prstGeom>
        </p:spPr>
        <p:txBody>
          <a:bodyPr wrap="none" fromWordArt="1">
            <a:prstTxWarp prst="textPlain">
              <a:avLst>
                <a:gd name="adj" fmla="val 50000"/>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Smallest</a:t>
            </a:r>
          </a:p>
        </p:txBody>
      </p:sp>
      <p:sp>
        <p:nvSpPr>
          <p:cNvPr id="11272" name="Line 8"/>
          <p:cNvSpPr>
            <a:spLocks noChangeShapeType="1"/>
          </p:cNvSpPr>
          <p:nvPr/>
        </p:nvSpPr>
        <p:spPr bwMode="auto">
          <a:xfrm>
            <a:off x="914400" y="4191000"/>
            <a:ext cx="7315200" cy="0"/>
          </a:xfrm>
          <a:prstGeom prst="line">
            <a:avLst/>
          </a:prstGeom>
          <a:noFill/>
          <a:ln w="50800">
            <a:solidFill>
              <a:srgbClr val="FF0000"/>
            </a:solidFill>
            <a:round/>
            <a:headEnd/>
            <a:tailEnd/>
          </a:ln>
          <a:effectLst/>
        </p:spPr>
        <p:txBody>
          <a:bodyPr/>
          <a:lstStyle/>
          <a:p>
            <a:endParaRPr lang="en-US"/>
          </a:p>
        </p:txBody>
      </p:sp>
      <p:sp>
        <p:nvSpPr>
          <p:cNvPr id="11273" name="Rectangle 9"/>
          <p:cNvSpPr>
            <a:spLocks noChangeArrowheads="1"/>
          </p:cNvSpPr>
          <p:nvPr/>
        </p:nvSpPr>
        <p:spPr bwMode="auto">
          <a:xfrm>
            <a:off x="838200" y="3429000"/>
            <a:ext cx="2063750" cy="641350"/>
          </a:xfrm>
          <a:prstGeom prst="rect">
            <a:avLst/>
          </a:prstGeom>
          <a:noFill/>
          <a:ln w="9525">
            <a:noFill/>
            <a:miter lim="800000"/>
            <a:headEnd/>
            <a:tailEnd/>
          </a:ln>
          <a:effectLst/>
        </p:spPr>
        <p:txBody>
          <a:bodyPr wrap="none">
            <a:spAutoFit/>
          </a:bodyPr>
          <a:lstStyle/>
          <a:p>
            <a:r>
              <a:rPr lang="en-US" sz="3600" b="1">
                <a:solidFill>
                  <a:schemeClr val="bg1"/>
                </a:solidFill>
              </a:rPr>
              <a:t>universe</a:t>
            </a:r>
          </a:p>
        </p:txBody>
      </p:sp>
      <p:sp>
        <p:nvSpPr>
          <p:cNvPr id="11274" name="Rectangle 10"/>
          <p:cNvSpPr>
            <a:spLocks noChangeArrowheads="1"/>
          </p:cNvSpPr>
          <p:nvPr/>
        </p:nvSpPr>
        <p:spPr bwMode="auto">
          <a:xfrm>
            <a:off x="3768725" y="3429000"/>
            <a:ext cx="1606550" cy="641350"/>
          </a:xfrm>
          <a:prstGeom prst="rect">
            <a:avLst/>
          </a:prstGeom>
          <a:noFill/>
          <a:ln w="9525">
            <a:noFill/>
            <a:miter lim="800000"/>
            <a:headEnd/>
            <a:tailEnd/>
          </a:ln>
          <a:effectLst/>
        </p:spPr>
        <p:txBody>
          <a:bodyPr wrap="none">
            <a:spAutoFit/>
          </a:bodyPr>
          <a:lstStyle/>
          <a:p>
            <a:r>
              <a:rPr lang="en-US" sz="3600" b="1">
                <a:solidFill>
                  <a:schemeClr val="bg1"/>
                </a:solidFill>
              </a:rPr>
              <a:t>galaxy</a:t>
            </a:r>
          </a:p>
        </p:txBody>
      </p:sp>
      <p:sp>
        <p:nvSpPr>
          <p:cNvPr id="11275" name="Rectangle 11"/>
          <p:cNvSpPr>
            <a:spLocks noChangeArrowheads="1"/>
          </p:cNvSpPr>
          <p:nvPr/>
        </p:nvSpPr>
        <p:spPr bwMode="auto">
          <a:xfrm>
            <a:off x="5943600" y="3429000"/>
            <a:ext cx="2665413" cy="579438"/>
          </a:xfrm>
          <a:prstGeom prst="rect">
            <a:avLst/>
          </a:prstGeom>
          <a:noFill/>
          <a:ln w="9525">
            <a:noFill/>
            <a:miter lim="800000"/>
            <a:headEnd/>
            <a:tailEnd/>
          </a:ln>
          <a:effectLst/>
        </p:spPr>
        <p:txBody>
          <a:bodyPr wrap="none">
            <a:spAutoFit/>
          </a:bodyPr>
          <a:lstStyle/>
          <a:p>
            <a:r>
              <a:rPr lang="en-US" sz="3200" b="1">
                <a:solidFill>
                  <a:schemeClr val="bg1"/>
                </a:solidFill>
              </a:rPr>
              <a:t>solar system</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273"/>
                                        </p:tgtEl>
                                        <p:attrNameLst>
                                          <p:attrName>style.visibility</p:attrName>
                                        </p:attrNameLst>
                                      </p:cBhvr>
                                      <p:to>
                                        <p:strVal val="visible"/>
                                      </p:to>
                                    </p:set>
                                    <p:animEffect transition="in" filter="wipe(down)">
                                      <p:cBhvr>
                                        <p:cTn id="7" dur="580">
                                          <p:stCondLst>
                                            <p:cond delay="0"/>
                                          </p:stCondLst>
                                        </p:cTn>
                                        <p:tgtEl>
                                          <p:spTgt spid="11273"/>
                                        </p:tgtEl>
                                      </p:cBhvr>
                                    </p:animEffect>
                                    <p:anim calcmode="lin" valueType="num">
                                      <p:cBhvr>
                                        <p:cTn id="8" dur="1822" tmFilter="0,0; 0.14,0.36; 0.43,0.73; 0.71,0.91; 1.0,1.0">
                                          <p:stCondLst>
                                            <p:cond delay="0"/>
                                          </p:stCondLst>
                                        </p:cTn>
                                        <p:tgtEl>
                                          <p:spTgt spid="1127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27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27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27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273"/>
                                        </p:tgtEl>
                                        <p:attrNameLst>
                                          <p:attrName>ppt_y</p:attrName>
                                        </p:attrNameLst>
                                      </p:cBhvr>
                                      <p:tavLst>
                                        <p:tav tm="0" fmla="#ppt_y-sin(pi*$)/81">
                                          <p:val>
                                            <p:fltVal val="0"/>
                                          </p:val>
                                        </p:tav>
                                        <p:tav tm="100000">
                                          <p:val>
                                            <p:fltVal val="1"/>
                                          </p:val>
                                        </p:tav>
                                      </p:tavLst>
                                    </p:anim>
                                    <p:animScale>
                                      <p:cBhvr>
                                        <p:cTn id="13" dur="26">
                                          <p:stCondLst>
                                            <p:cond delay="650"/>
                                          </p:stCondLst>
                                        </p:cTn>
                                        <p:tgtEl>
                                          <p:spTgt spid="11273"/>
                                        </p:tgtEl>
                                      </p:cBhvr>
                                      <p:to x="100000" y="60000"/>
                                    </p:animScale>
                                    <p:animScale>
                                      <p:cBhvr>
                                        <p:cTn id="14" dur="166" decel="50000">
                                          <p:stCondLst>
                                            <p:cond delay="676"/>
                                          </p:stCondLst>
                                        </p:cTn>
                                        <p:tgtEl>
                                          <p:spTgt spid="11273"/>
                                        </p:tgtEl>
                                      </p:cBhvr>
                                      <p:to x="100000" y="100000"/>
                                    </p:animScale>
                                    <p:animScale>
                                      <p:cBhvr>
                                        <p:cTn id="15" dur="26">
                                          <p:stCondLst>
                                            <p:cond delay="1312"/>
                                          </p:stCondLst>
                                        </p:cTn>
                                        <p:tgtEl>
                                          <p:spTgt spid="11273"/>
                                        </p:tgtEl>
                                      </p:cBhvr>
                                      <p:to x="100000" y="80000"/>
                                    </p:animScale>
                                    <p:animScale>
                                      <p:cBhvr>
                                        <p:cTn id="16" dur="166" decel="50000">
                                          <p:stCondLst>
                                            <p:cond delay="1338"/>
                                          </p:stCondLst>
                                        </p:cTn>
                                        <p:tgtEl>
                                          <p:spTgt spid="11273"/>
                                        </p:tgtEl>
                                      </p:cBhvr>
                                      <p:to x="100000" y="100000"/>
                                    </p:animScale>
                                    <p:animScale>
                                      <p:cBhvr>
                                        <p:cTn id="17" dur="26">
                                          <p:stCondLst>
                                            <p:cond delay="1642"/>
                                          </p:stCondLst>
                                        </p:cTn>
                                        <p:tgtEl>
                                          <p:spTgt spid="11273"/>
                                        </p:tgtEl>
                                      </p:cBhvr>
                                      <p:to x="100000" y="90000"/>
                                    </p:animScale>
                                    <p:animScale>
                                      <p:cBhvr>
                                        <p:cTn id="18" dur="166" decel="50000">
                                          <p:stCondLst>
                                            <p:cond delay="1668"/>
                                          </p:stCondLst>
                                        </p:cTn>
                                        <p:tgtEl>
                                          <p:spTgt spid="11273"/>
                                        </p:tgtEl>
                                      </p:cBhvr>
                                      <p:to x="100000" y="100000"/>
                                    </p:animScale>
                                    <p:animScale>
                                      <p:cBhvr>
                                        <p:cTn id="19" dur="26">
                                          <p:stCondLst>
                                            <p:cond delay="1808"/>
                                          </p:stCondLst>
                                        </p:cTn>
                                        <p:tgtEl>
                                          <p:spTgt spid="11273"/>
                                        </p:tgtEl>
                                      </p:cBhvr>
                                      <p:to x="100000" y="95000"/>
                                    </p:animScale>
                                    <p:animScale>
                                      <p:cBhvr>
                                        <p:cTn id="20" dur="166" decel="50000">
                                          <p:stCondLst>
                                            <p:cond delay="1834"/>
                                          </p:stCondLst>
                                        </p:cTn>
                                        <p:tgtEl>
                                          <p:spTgt spid="1127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1" nodeType="clickEffect">
                                  <p:stCondLst>
                                    <p:cond delay="0"/>
                                  </p:stCondLst>
                                  <p:childTnLst>
                                    <p:set>
                                      <p:cBhvr>
                                        <p:cTn id="24" dur="1" fill="hold">
                                          <p:stCondLst>
                                            <p:cond delay="0"/>
                                          </p:stCondLst>
                                        </p:cTn>
                                        <p:tgtEl>
                                          <p:spTgt spid="11274"/>
                                        </p:tgtEl>
                                        <p:attrNameLst>
                                          <p:attrName>style.visibility</p:attrName>
                                        </p:attrNameLst>
                                      </p:cBhvr>
                                      <p:to>
                                        <p:strVal val="visible"/>
                                      </p:to>
                                    </p:set>
                                    <p:animEffect transition="in" filter="wipe(down)">
                                      <p:cBhvr>
                                        <p:cTn id="25" dur="580">
                                          <p:stCondLst>
                                            <p:cond delay="0"/>
                                          </p:stCondLst>
                                        </p:cTn>
                                        <p:tgtEl>
                                          <p:spTgt spid="11274"/>
                                        </p:tgtEl>
                                      </p:cBhvr>
                                    </p:animEffect>
                                    <p:anim calcmode="lin" valueType="num">
                                      <p:cBhvr>
                                        <p:cTn id="26" dur="1822" tmFilter="0,0; 0.14,0.36; 0.43,0.73; 0.71,0.91; 1.0,1.0">
                                          <p:stCondLst>
                                            <p:cond delay="0"/>
                                          </p:stCondLst>
                                        </p:cTn>
                                        <p:tgtEl>
                                          <p:spTgt spid="1127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127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127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127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1274"/>
                                        </p:tgtEl>
                                        <p:attrNameLst>
                                          <p:attrName>ppt_y</p:attrName>
                                        </p:attrNameLst>
                                      </p:cBhvr>
                                      <p:tavLst>
                                        <p:tav tm="0" fmla="#ppt_y-sin(pi*$)/81">
                                          <p:val>
                                            <p:fltVal val="0"/>
                                          </p:val>
                                        </p:tav>
                                        <p:tav tm="100000">
                                          <p:val>
                                            <p:fltVal val="1"/>
                                          </p:val>
                                        </p:tav>
                                      </p:tavLst>
                                    </p:anim>
                                    <p:animScale>
                                      <p:cBhvr>
                                        <p:cTn id="31" dur="26">
                                          <p:stCondLst>
                                            <p:cond delay="650"/>
                                          </p:stCondLst>
                                        </p:cTn>
                                        <p:tgtEl>
                                          <p:spTgt spid="11274"/>
                                        </p:tgtEl>
                                      </p:cBhvr>
                                      <p:to x="100000" y="60000"/>
                                    </p:animScale>
                                    <p:animScale>
                                      <p:cBhvr>
                                        <p:cTn id="32" dur="166" decel="50000">
                                          <p:stCondLst>
                                            <p:cond delay="676"/>
                                          </p:stCondLst>
                                        </p:cTn>
                                        <p:tgtEl>
                                          <p:spTgt spid="11274"/>
                                        </p:tgtEl>
                                      </p:cBhvr>
                                      <p:to x="100000" y="100000"/>
                                    </p:animScale>
                                    <p:animScale>
                                      <p:cBhvr>
                                        <p:cTn id="33" dur="26">
                                          <p:stCondLst>
                                            <p:cond delay="1312"/>
                                          </p:stCondLst>
                                        </p:cTn>
                                        <p:tgtEl>
                                          <p:spTgt spid="11274"/>
                                        </p:tgtEl>
                                      </p:cBhvr>
                                      <p:to x="100000" y="80000"/>
                                    </p:animScale>
                                    <p:animScale>
                                      <p:cBhvr>
                                        <p:cTn id="34" dur="166" decel="50000">
                                          <p:stCondLst>
                                            <p:cond delay="1338"/>
                                          </p:stCondLst>
                                        </p:cTn>
                                        <p:tgtEl>
                                          <p:spTgt spid="11274"/>
                                        </p:tgtEl>
                                      </p:cBhvr>
                                      <p:to x="100000" y="100000"/>
                                    </p:animScale>
                                    <p:animScale>
                                      <p:cBhvr>
                                        <p:cTn id="35" dur="26">
                                          <p:stCondLst>
                                            <p:cond delay="1642"/>
                                          </p:stCondLst>
                                        </p:cTn>
                                        <p:tgtEl>
                                          <p:spTgt spid="11274"/>
                                        </p:tgtEl>
                                      </p:cBhvr>
                                      <p:to x="100000" y="90000"/>
                                    </p:animScale>
                                    <p:animScale>
                                      <p:cBhvr>
                                        <p:cTn id="36" dur="166" decel="50000">
                                          <p:stCondLst>
                                            <p:cond delay="1668"/>
                                          </p:stCondLst>
                                        </p:cTn>
                                        <p:tgtEl>
                                          <p:spTgt spid="11274"/>
                                        </p:tgtEl>
                                      </p:cBhvr>
                                      <p:to x="100000" y="100000"/>
                                    </p:animScale>
                                    <p:animScale>
                                      <p:cBhvr>
                                        <p:cTn id="37" dur="26">
                                          <p:stCondLst>
                                            <p:cond delay="1808"/>
                                          </p:stCondLst>
                                        </p:cTn>
                                        <p:tgtEl>
                                          <p:spTgt spid="11274"/>
                                        </p:tgtEl>
                                      </p:cBhvr>
                                      <p:to x="100000" y="95000"/>
                                    </p:animScale>
                                    <p:animScale>
                                      <p:cBhvr>
                                        <p:cTn id="38" dur="166" decel="50000">
                                          <p:stCondLst>
                                            <p:cond delay="1834"/>
                                          </p:stCondLst>
                                        </p:cTn>
                                        <p:tgtEl>
                                          <p:spTgt spid="11274"/>
                                        </p:tgtEl>
                                      </p:cBhvr>
                                      <p:to x="100000" y="100000"/>
                                    </p:animScale>
                                  </p:childTnLst>
                                </p:cTn>
                              </p:par>
                              <p:par>
                                <p:cTn id="39" presetID="2" presetClass="entr" presetSubtype="4" fill="hold" grpId="0" nodeType="withEffect">
                                  <p:stCondLst>
                                    <p:cond delay="0"/>
                                  </p:stCondLst>
                                  <p:childTnLst>
                                    <p:set>
                                      <p:cBhvr>
                                        <p:cTn id="40" dur="1" fill="hold">
                                          <p:stCondLst>
                                            <p:cond delay="0"/>
                                          </p:stCondLst>
                                        </p:cTn>
                                        <p:tgtEl>
                                          <p:spTgt spid="11275"/>
                                        </p:tgtEl>
                                        <p:attrNameLst>
                                          <p:attrName>style.visibility</p:attrName>
                                        </p:attrNameLst>
                                      </p:cBhvr>
                                      <p:to>
                                        <p:strVal val="visible"/>
                                      </p:to>
                                    </p:set>
                                    <p:anim calcmode="lin" valueType="num">
                                      <p:cBhvr additive="base">
                                        <p:cTn id="41" dur="500" fill="hold"/>
                                        <p:tgtEl>
                                          <p:spTgt spid="11275"/>
                                        </p:tgtEl>
                                        <p:attrNameLst>
                                          <p:attrName>ppt_x</p:attrName>
                                        </p:attrNameLst>
                                      </p:cBhvr>
                                      <p:tavLst>
                                        <p:tav tm="0">
                                          <p:val>
                                            <p:strVal val="#ppt_x"/>
                                          </p:val>
                                        </p:tav>
                                        <p:tav tm="100000">
                                          <p:val>
                                            <p:strVal val="#ppt_x"/>
                                          </p:val>
                                        </p:tav>
                                      </p:tavLst>
                                    </p:anim>
                                    <p:anim calcmode="lin" valueType="num">
                                      <p:cBhvr additive="base">
                                        <p:cTn id="42" dur="500" fill="hold"/>
                                        <p:tgtEl>
                                          <p:spTgt spid="112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3" grpId="0"/>
      <p:bldP spid="11274" grpId="1"/>
      <p:bldP spid="11275"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277</TotalTime>
  <Words>457</Words>
  <Application>Microsoft Office PowerPoint</Application>
  <PresentationFormat>On-screen Show (4:3)</PresentationFormat>
  <Paragraphs>35</Paragraphs>
  <Slides>9</Slides>
  <Notes>0</Notes>
  <HiddenSlides>0</HiddenSlides>
  <MMClips>1</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Arial</vt:lpstr>
      <vt:lpstr>Default Design</vt:lpstr>
      <vt:lpstr>Slide 1</vt:lpstr>
      <vt:lpstr>Slide 2</vt:lpstr>
      <vt:lpstr>Slide 3</vt:lpstr>
      <vt:lpstr>Slide 4</vt:lpstr>
      <vt:lpstr>Slide 5</vt:lpstr>
      <vt:lpstr>Slide 6</vt:lpstr>
      <vt:lpstr>Slide 7</vt:lpstr>
      <vt:lpstr>Slide 8</vt:lpstr>
      <vt:lpstr>Slide 9</vt:lpstr>
    </vt:vector>
  </TitlesOfParts>
  <Company>www.LearnEarthScience.com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Bang</dc:title>
  <dc:subject>Astronomy</dc:subject>
  <dc:creator>Mark Place</dc:creator>
  <cp:lastModifiedBy>Saint Peter's</cp:lastModifiedBy>
  <cp:revision>36</cp:revision>
  <dcterms:created xsi:type="dcterms:W3CDTF">2005-02-25T11:52:48Z</dcterms:created>
  <dcterms:modified xsi:type="dcterms:W3CDTF">2013-12-04T14:23:18Z</dcterms:modified>
</cp:coreProperties>
</file>