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78" r:id="rId3"/>
    <p:sldId id="279" r:id="rId4"/>
    <p:sldId id="280" r:id="rId5"/>
    <p:sldId id="281" r:id="rId6"/>
    <p:sldId id="282" r:id="rId7"/>
    <p:sldId id="260" r:id="rId8"/>
    <p:sldId id="268" r:id="rId9"/>
    <p:sldId id="261" r:id="rId10"/>
    <p:sldId id="286" r:id="rId11"/>
    <p:sldId id="274" r:id="rId12"/>
    <p:sldId id="283" r:id="rId13"/>
    <p:sldId id="256" r:id="rId14"/>
    <p:sldId id="265" r:id="rId15"/>
    <p:sldId id="257" r:id="rId16"/>
    <p:sldId id="258" r:id="rId17"/>
    <p:sldId id="284" r:id="rId18"/>
    <p:sldId id="259" r:id="rId19"/>
    <p:sldId id="285" r:id="rId20"/>
    <p:sldId id="272" r:id="rId21"/>
    <p:sldId id="273" r:id="rId22"/>
    <p:sldId id="269" r:id="rId23"/>
    <p:sldId id="270" r:id="rId24"/>
    <p:sldId id="277" r:id="rId25"/>
    <p:sldId id="27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A7883-852F-4A7C-9E12-2E262C3C0F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62C57-C8E0-487A-8315-8AC23E64AEE9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C4B89-8C84-417F-9198-6319CFA0F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8D61-76E6-4F5E-98B4-C9C921B4C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B8BDA-F49F-415A-94FE-DF2D1CE5A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7E95-6FFB-43FC-B6DB-13F2910E6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56F22-081B-4CFF-84B3-B8F891FD8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14FCF-A8C1-4C39-86F6-3EB2C1577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103B7-09E5-401C-96A1-25B5DB9D3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2C6B7-15DA-4536-8385-CFD941E37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0874C-0C3D-4CC5-80B1-7CB2B7201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3E492-0542-42C2-8D50-4E7CABC99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35B3-0A92-4DC6-8EC9-EE01812E5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E30A44-1590-4167-BC4B-4953637E4E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hyperlink" Target="http://earthguide.ucsd.edu/earthguide/diagrams/greenhouse/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sciencemuseum.org.uk/exhibitions/energy/site/EIZInfogr9.asp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4419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</a:t>
            </a:r>
          </a:p>
          <a:p>
            <a:pPr algn="ctr"/>
            <a:r>
              <a:rPr lang="en-US" sz="2400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Climate Change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4191000" y="62484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  <p:sp>
        <p:nvSpPr>
          <p:cNvPr id="23563" name="WordArt 11"/>
          <p:cNvSpPr>
            <a:spLocks noChangeArrowheads="1" noChangeShapeType="1" noTextEdit="1"/>
          </p:cNvSpPr>
          <p:nvPr/>
        </p:nvSpPr>
        <p:spPr bwMode="auto">
          <a:xfrm>
            <a:off x="5029200" y="2743200"/>
            <a:ext cx="3581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climate notes</a:t>
            </a:r>
          </a:p>
          <a:p>
            <a:pPr algn="ctr"/>
            <a:r>
              <a:rPr lang="en-US" sz="4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page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1090613" y="2482850"/>
            <a:ext cx="6962775" cy="189071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Climate Change</a:t>
            </a:r>
          </a:p>
        </p:txBody>
      </p:sp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9532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514600" y="457200"/>
            <a:ext cx="4038600" cy="6477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Ice 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514600" y="457200"/>
            <a:ext cx="4038600" cy="6477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Ice Ages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828800" y="1600200"/>
            <a:ext cx="5410200" cy="44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Ice Ages are cyclic.</a:t>
            </a:r>
          </a:p>
          <a:p>
            <a:pPr algn="ctr"/>
            <a:endParaRPr lang="en-US" sz="3600" b="1"/>
          </a:p>
          <a:p>
            <a:pPr algn="ctr"/>
            <a:r>
              <a:rPr lang="en-US" sz="3600" b="1"/>
              <a:t>The last one occurred </a:t>
            </a:r>
          </a:p>
          <a:p>
            <a:pPr algn="ctr"/>
            <a:r>
              <a:rPr lang="en-US" sz="3600" b="1"/>
              <a:t>~12,000 years ago</a:t>
            </a:r>
          </a:p>
          <a:p>
            <a:pPr algn="ctr"/>
            <a:endParaRPr lang="en-US" sz="3600" b="1"/>
          </a:p>
          <a:p>
            <a:pPr algn="ctr"/>
            <a:r>
              <a:rPr lang="en-US" sz="3600" b="1"/>
              <a:t>The exact cause of </a:t>
            </a:r>
          </a:p>
          <a:p>
            <a:pPr algn="ctr"/>
            <a:r>
              <a:rPr lang="en-US" sz="3600" b="1"/>
              <a:t>what triggers an ice age</a:t>
            </a:r>
          </a:p>
          <a:p>
            <a:pPr algn="ctr"/>
            <a:r>
              <a:rPr lang="en-US" sz="3600" b="1"/>
              <a:t>is not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l-nino-la-n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9913" y="266700"/>
            <a:ext cx="5464175" cy="632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vt2004-if13-fi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1271588"/>
            <a:ext cx="4314825" cy="4314825"/>
          </a:xfrm>
          <a:prstGeom prst="rect">
            <a:avLst/>
          </a:prstGeom>
          <a:noFill/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711700" y="533400"/>
            <a:ext cx="4343400" cy="5791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FF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El Niño</a:t>
            </a:r>
          </a:p>
          <a:p>
            <a:pPr algn="ctr"/>
            <a:endParaRPr lang="en-US" sz="3200" b="1"/>
          </a:p>
          <a:p>
            <a:pPr algn="ctr"/>
            <a:r>
              <a:rPr lang="en-US" sz="3200" b="1"/>
              <a:t>A warming of the</a:t>
            </a:r>
          </a:p>
          <a:p>
            <a:pPr algn="ctr"/>
            <a:r>
              <a:rPr lang="en-US" sz="3200" b="1"/>
              <a:t>Pacific Ocean.</a:t>
            </a:r>
          </a:p>
          <a:p>
            <a:pPr algn="ctr"/>
            <a:endParaRPr lang="en-US" sz="3200" b="1"/>
          </a:p>
          <a:p>
            <a:pPr algn="ctr"/>
            <a:r>
              <a:rPr lang="en-US" sz="3200" b="1"/>
              <a:t>Winters:</a:t>
            </a:r>
          </a:p>
          <a:p>
            <a:pPr algn="ctr"/>
            <a:r>
              <a:rPr lang="en-US" sz="3200" b="1"/>
              <a:t>West = Stormy</a:t>
            </a:r>
          </a:p>
          <a:p>
            <a:pPr algn="ctr"/>
            <a:r>
              <a:rPr lang="en-US" sz="3200" b="1"/>
              <a:t>South = Cold, wet</a:t>
            </a:r>
          </a:p>
          <a:p>
            <a:pPr algn="ctr"/>
            <a:r>
              <a:rPr lang="en-US" sz="3200" b="1"/>
              <a:t>Northeast = warmer</a:t>
            </a:r>
          </a:p>
          <a:p>
            <a:pPr algn="ctr"/>
            <a:endParaRPr lang="en-US" sz="3200" b="1"/>
          </a:p>
          <a:p>
            <a:pPr algn="ctr"/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lnino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738" y="223838"/>
            <a:ext cx="3436937" cy="6408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wa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361950"/>
            <a:ext cx="4629150" cy="613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762000" y="4191000"/>
            <a:ext cx="7620000" cy="213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FF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La Niña</a:t>
            </a:r>
          </a:p>
          <a:p>
            <a:pPr algn="ctr"/>
            <a:r>
              <a:rPr lang="en-US" sz="3200" b="1"/>
              <a:t>A cooling of the Pacific Ocean.</a:t>
            </a:r>
          </a:p>
          <a:p>
            <a:pPr algn="ctr"/>
            <a:endParaRPr lang="en-US" sz="9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Dry in southeast.  Cool, wet in northwest.</a:t>
            </a:r>
          </a:p>
        </p:txBody>
      </p:sp>
      <p:pic>
        <p:nvPicPr>
          <p:cNvPr id="34821" name="Picture 5" descr="la-n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304800"/>
            <a:ext cx="6753225" cy="3590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900" y="419100"/>
            <a:ext cx="4648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Global Warming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457200" y="914400"/>
            <a:ext cx="8153400" cy="2743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Average global temperatures </a:t>
            </a:r>
          </a:p>
          <a:p>
            <a:pPr algn="ctr"/>
            <a:r>
              <a:rPr lang="en-US" sz="3600" b="1"/>
              <a:t>are increasing.</a:t>
            </a:r>
          </a:p>
          <a:p>
            <a:pPr algn="ctr"/>
            <a:r>
              <a:rPr lang="en-US" sz="3600" b="1"/>
              <a:t>Glaciers are melting.</a:t>
            </a:r>
          </a:p>
          <a:p>
            <a:pPr algn="ctr"/>
            <a:r>
              <a:rPr lang="en-US" sz="3600" b="1"/>
              <a:t>Ocean levels are rising.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419100" y="3810000"/>
            <a:ext cx="8305800" cy="289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Warming is natural.</a:t>
            </a:r>
          </a:p>
          <a:p>
            <a:pPr algn="ctr"/>
            <a:endParaRPr lang="en-US" sz="3600" b="1"/>
          </a:p>
          <a:p>
            <a:pPr algn="ctr"/>
            <a:r>
              <a:rPr lang="en-US" sz="3600" b="1"/>
              <a:t>Humans are speeding up the process </a:t>
            </a:r>
          </a:p>
          <a:p>
            <a:pPr algn="ctr"/>
            <a:r>
              <a:rPr lang="en-US" sz="3600" b="1"/>
              <a:t>through increased levels of </a:t>
            </a:r>
          </a:p>
          <a:p>
            <a:pPr algn="ctr"/>
            <a:r>
              <a:rPr lang="en-US" sz="3600" b="1"/>
              <a:t>carbon dioxide (CO</a:t>
            </a:r>
            <a:r>
              <a:rPr lang="en-US" sz="3600" b="1" baseline="-25000"/>
              <a:t>2</a:t>
            </a:r>
            <a:r>
              <a:rPr lang="en-US" sz="36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8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6" grpId="0" uiExpand="1" build="allAtOnce" animBg="1"/>
      <p:bldP spid="35848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914400" y="1066800"/>
            <a:ext cx="7315200" cy="541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According to the graph below, </a:t>
            </a:r>
          </a:p>
          <a:p>
            <a:pPr algn="ctr"/>
            <a:r>
              <a:rPr lang="en-US" sz="3600" b="1"/>
              <a:t>what wavelength </a:t>
            </a:r>
          </a:p>
          <a:p>
            <a:pPr algn="ctr"/>
            <a:r>
              <a:rPr lang="en-US" sz="3600" b="1"/>
              <a:t>of energy does the Earth </a:t>
            </a:r>
          </a:p>
          <a:p>
            <a:pPr algn="ctr"/>
            <a:r>
              <a:rPr lang="en-US" sz="3600" b="1"/>
              <a:t>receive in the greatest intensity?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r>
              <a:rPr lang="en-US"/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Climate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3467100" y="5486400"/>
            <a:ext cx="22098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visible light</a:t>
            </a:r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33800"/>
            <a:ext cx="67056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Fig2-CO2-Te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227013"/>
            <a:ext cx="7065963" cy="640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Co2-temperature-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685800"/>
            <a:ext cx="7934325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global_war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315200" cy="527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melt1992-2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41350"/>
            <a:ext cx="7162800" cy="557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/>
              <a:t>Mountain Glaciers</a:t>
            </a:r>
          </a:p>
        </p:txBody>
      </p:sp>
      <p:pic>
        <p:nvPicPr>
          <p:cNvPr id="24579" name="Picture 3" descr="508px-Muir_Glaci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650" y="1482725"/>
            <a:ext cx="3394075" cy="3943350"/>
          </a:xfrm>
          <a:prstGeom prst="rect">
            <a:avLst/>
          </a:prstGeom>
          <a:noFill/>
        </p:spPr>
      </p:pic>
      <p:pic>
        <p:nvPicPr>
          <p:cNvPr id="24580" name="Picture 4" descr="800px-McCarty_Glaci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413" y="1397000"/>
            <a:ext cx="4862512" cy="4062413"/>
          </a:xfrm>
          <a:prstGeom prst="rect">
            <a:avLst/>
          </a:prstGeom>
          <a:noFill/>
        </p:spPr>
      </p:pic>
      <p:pic>
        <p:nvPicPr>
          <p:cNvPr id="24581" name="Picture 5" descr="Glacier_Mass_Balance_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5763" y="1109663"/>
            <a:ext cx="5832475" cy="46370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nrdc_earth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901700"/>
            <a:ext cx="8305800" cy="505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914400" y="1066800"/>
            <a:ext cx="7315200" cy="541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Name the primary gas</a:t>
            </a:r>
          </a:p>
          <a:p>
            <a:pPr algn="ctr"/>
            <a:r>
              <a:rPr lang="en-US" sz="3600" b="1"/>
              <a:t>which absorbs ultraviolet (UV)</a:t>
            </a:r>
          </a:p>
          <a:p>
            <a:pPr algn="ctr"/>
            <a:r>
              <a:rPr lang="en-US" sz="3600" b="1"/>
              <a:t>from the sun.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r>
              <a:rPr lang="en-US"/>
              <a:t> 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Climate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3467100" y="4114800"/>
            <a:ext cx="22098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ozone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914400" y="1066800"/>
            <a:ext cx="7315200" cy="541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Name the three primary gases</a:t>
            </a:r>
          </a:p>
          <a:p>
            <a:pPr algn="ctr"/>
            <a:r>
              <a:rPr lang="en-US" sz="3600" b="1"/>
              <a:t>which absorb infrared (IR) energy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r>
              <a:rPr lang="en-US"/>
              <a:t> 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Climate</a:t>
            </a:r>
          </a:p>
        </p:txBody>
      </p:sp>
      <p:pic>
        <p:nvPicPr>
          <p:cNvPr id="29702" name="Picture 6" descr="greenhouse-gas-coll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429000"/>
            <a:ext cx="2133600" cy="2038350"/>
          </a:xfrm>
          <a:prstGeom prst="rect">
            <a:avLst/>
          </a:prstGeom>
          <a:noFill/>
        </p:spPr>
      </p:pic>
      <p:pic>
        <p:nvPicPr>
          <p:cNvPr id="29704" name="Picture 8" descr="cows-sit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3429000"/>
            <a:ext cx="1600200" cy="2262188"/>
          </a:xfrm>
          <a:prstGeom prst="rect">
            <a:avLst/>
          </a:prstGeom>
          <a:noFill/>
        </p:spPr>
      </p:pic>
      <p:pic>
        <p:nvPicPr>
          <p:cNvPr id="29706" name="Picture 10" descr="clouds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429000"/>
            <a:ext cx="1714500" cy="2209800"/>
          </a:xfrm>
          <a:prstGeom prst="rect">
            <a:avLst/>
          </a:prstGeom>
          <a:noFill/>
        </p:spPr>
      </p:pic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3810000" y="57912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methane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5562600" y="57912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water vapor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7" grpId="0" animBg="1"/>
      <p:bldP spid="297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914400" y="1066800"/>
            <a:ext cx="7315200" cy="541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3600" b="1"/>
              <a:t>Why is the ozone</a:t>
            </a:r>
          </a:p>
          <a:p>
            <a:pPr algn="ctr"/>
            <a:r>
              <a:rPr lang="en-US" sz="3600" b="1"/>
              <a:t>layer important?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r>
              <a:rPr lang="en-US"/>
              <a:t> 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Climate</a:t>
            </a:r>
          </a:p>
        </p:txBody>
      </p:sp>
      <p:pic>
        <p:nvPicPr>
          <p:cNvPr id="30728" name="Picture 8" descr="IMG_310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743200"/>
            <a:ext cx="2386013" cy="1912938"/>
          </a:xfrm>
          <a:prstGeom prst="rect">
            <a:avLst/>
          </a:prstGeom>
          <a:noFill/>
        </p:spPr>
      </p:pic>
      <p:pic>
        <p:nvPicPr>
          <p:cNvPr id="30730" name="Picture 10" descr="melano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743200"/>
            <a:ext cx="1901825" cy="1909763"/>
          </a:xfrm>
          <a:prstGeom prst="rect">
            <a:avLst/>
          </a:prstGeom>
          <a:noFill/>
        </p:spPr>
      </p:pic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143000" y="4724400"/>
            <a:ext cx="6858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/>
              <a:t>It protects the Earth from UV which damages crops and</a:t>
            </a:r>
          </a:p>
          <a:p>
            <a:pPr algn="ctr"/>
            <a:r>
              <a:rPr lang="en-US" sz="3200" b="1"/>
              <a:t>causes cancer in humans.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914400" y="1066800"/>
            <a:ext cx="7315200" cy="541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/>
              <a:t>Why is it warmer on a</a:t>
            </a:r>
          </a:p>
          <a:p>
            <a:pPr algn="ctr"/>
            <a:r>
              <a:rPr lang="en-US" sz="4400" b="1"/>
              <a:t>cloudy night than </a:t>
            </a:r>
          </a:p>
          <a:p>
            <a:pPr algn="ctr"/>
            <a:r>
              <a:rPr lang="en-US" sz="4400" b="1"/>
              <a:t>on a clear night?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endParaRPr lang="en-US" sz="3600" b="1"/>
          </a:p>
          <a:p>
            <a:pPr algn="ctr"/>
            <a:r>
              <a:rPr lang="en-US"/>
              <a:t> 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1643063" y="228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Sun's Energy &amp; Climate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38288" y="3429000"/>
            <a:ext cx="60658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</a:rPr>
              <a:t>Clouds (H</a:t>
            </a:r>
            <a:r>
              <a:rPr lang="en-US" sz="3600" b="1" baseline="-25000">
                <a:solidFill>
                  <a:srgbClr val="0000FF"/>
                </a:solidFill>
              </a:rPr>
              <a:t>2</a:t>
            </a:r>
            <a:r>
              <a:rPr lang="en-US" sz="3600" b="1">
                <a:solidFill>
                  <a:srgbClr val="0000FF"/>
                </a:solidFill>
              </a:rPr>
              <a:t>O vapor) absorb IR energy radiated by the Earth.  On a clear night, the IR energy escapes back into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2672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914400" y="381000"/>
            <a:ext cx="73152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Explain the greenhouse effect.  </a:t>
            </a:r>
          </a:p>
          <a:p>
            <a:pPr algn="ctr"/>
            <a:r>
              <a:rPr lang="en-US" sz="3200" b="1"/>
              <a:t>Include a diagram which shows the </a:t>
            </a:r>
          </a:p>
          <a:p>
            <a:pPr algn="ctr"/>
            <a:r>
              <a:rPr lang="en-US" sz="3200" b="1"/>
              <a:t>change in wavelength.</a:t>
            </a:r>
          </a:p>
        </p:txBody>
      </p:sp>
      <p:pic>
        <p:nvPicPr>
          <p:cNvPr id="6163" name="Picture 19" descr="cooltext5848677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057400"/>
            <a:ext cx="1219200" cy="254000"/>
          </a:xfrm>
          <a:prstGeom prst="rect">
            <a:avLst/>
          </a:prstGeom>
          <a:noFill/>
        </p:spPr>
      </p:pic>
      <p:pic>
        <p:nvPicPr>
          <p:cNvPr id="6169" name="Picture 25" descr="cooltext5848688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2057400"/>
            <a:ext cx="1219200" cy="268288"/>
          </a:xfrm>
          <a:prstGeom prst="rect">
            <a:avLst/>
          </a:prstGeom>
          <a:noFill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89025" y="2427288"/>
            <a:ext cx="6923088" cy="3695700"/>
          </a:xfrm>
          <a:prstGeom prst="rect">
            <a:avLst/>
          </a:prstGeom>
          <a:noFill/>
        </p:spPr>
      </p:pic>
      <p:sp>
        <p:nvSpPr>
          <p:cNvPr id="6174" name="WordArt 30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52800" y="6248400"/>
            <a:ext cx="24384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Apply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P34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388" y="609600"/>
            <a:ext cx="7005637" cy="3813175"/>
          </a:xfrm>
          <a:prstGeom prst="rect">
            <a:avLst/>
          </a:prstGeom>
          <a:noFill/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295400" y="4876800"/>
            <a:ext cx="67818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Just like a greenhouse, the gases in</a:t>
            </a:r>
          </a:p>
          <a:p>
            <a:pPr algn="ctr"/>
            <a:r>
              <a:rPr lang="en-US" sz="3200"/>
              <a:t> the atmosphere ---especially CO</a:t>
            </a:r>
            <a:r>
              <a:rPr lang="en-US" sz="3200" baseline="-25000"/>
              <a:t>2 </a:t>
            </a:r>
            <a:r>
              <a:rPr lang="en-US" sz="3200"/>
              <a:t>---  </a:t>
            </a:r>
          </a:p>
          <a:p>
            <a:pPr algn="ctr"/>
            <a:r>
              <a:rPr lang="en-US" sz="3200"/>
              <a:t>absorb re-radiated infrared energy.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ar-Green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598488"/>
            <a:ext cx="7148513" cy="5661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302</Words>
  <Application>Microsoft Office PowerPoint</Application>
  <PresentationFormat>On-screen Show (4:3)</PresentationFormat>
  <Paragraphs>104</Paragraphs>
  <Slides>25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Mountain Glaciers</vt:lpstr>
      <vt:lpstr>Slide 25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Sun's Energy &amp; Climate Change</dc:title>
  <dc:creator>Mark Place</dc:creator>
  <cp:lastModifiedBy>Saint Peter's</cp:lastModifiedBy>
  <cp:revision>49</cp:revision>
  <dcterms:created xsi:type="dcterms:W3CDTF">2007-06-17T22:46:57Z</dcterms:created>
  <dcterms:modified xsi:type="dcterms:W3CDTF">2013-12-04T20:13:58Z</dcterms:modified>
</cp:coreProperties>
</file>