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ReservoirGrunge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ReservoirGrunge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ReservoirGrunge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ReservoirGrunge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ReservoirGrunge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ReservoirGrunge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ReservoirGrunge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ReservoirGrunge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ReservoirGrunge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00"/>
    <a:srgbClr val="0000FF"/>
    <a:srgbClr val="66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997EB-32DA-4311-86E9-8CFBAC2AAF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04874-E44E-41CD-BBF7-3CA066E0D5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EF434-80D4-42A4-9212-3B7480531D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3702C-2369-44A4-9AF2-E6A4AF7790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BEEE4-EDC4-4A1B-A1D3-885771A914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736B1-BE15-4173-ABE2-51AFFFDC43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EFD14-4FDD-415D-98AC-FB712A18E3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7FA64-A92D-40F5-A410-B0771C22D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71864-6BBB-4C8E-A48B-CCB07CB56F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DA0A0-CB9E-4456-9ADE-E546C7F38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35603-D466-4B83-959E-E71DF65A7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1E52F08-AA75-442B-8574-41EEF2A23D3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hyperlink" Target="http://ws.xara.com/graphicrender/renderimg.asp?sid=250C1F7531E84965BA721052EF5BAE81&amp;fs=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sites/dl/free/0072482621/59233/8_3.htm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hyperlink" Target="http://highered.mcgraw-hill.com/sites/dl/free/0072482621/59233/8_6.ht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nstruct1.cit.cornell.edu/courses/astro101/java/parallax/parallax.html" TargetMode="External"/><Relationship Id="rId2" Type="http://schemas.openxmlformats.org/officeDocument/2006/relationships/hyperlink" Target="http://highered.mcgraw-hill.com/sites/dl/free/0072482621/59233/2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Earth%20Science%200506/Unit---Astronomy/eSpace.avi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 b="-3458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362200" y="609600"/>
            <a:ext cx="45339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Earth Motions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048000" y="3352800"/>
            <a:ext cx="3238500" cy="2571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Astronomy</a:t>
            </a:r>
          </a:p>
          <a:p>
            <a:pPr algn="ctr"/>
            <a:r>
              <a:rPr lang="en-US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Page 8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4572000" y="6172200"/>
            <a:ext cx="4572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©Mark Place, 2009-2010</a:t>
            </a:r>
          </a:p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 www.LearnEarthScience.com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4324350" cy="3371850"/>
          </a:xfrm>
          <a:prstGeom prst="rect">
            <a:avLst/>
          </a:prstGeom>
          <a:noFill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28600"/>
            <a:ext cx="4324350" cy="3454400"/>
          </a:xfrm>
          <a:prstGeom prst="rect">
            <a:avLst/>
          </a:prstGeom>
          <a:noFill/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1042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95263" y="3962400"/>
            <a:ext cx="8753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latin typeface="Wide Latin" pitchFamily="18" charset="0"/>
              </a:rPr>
              <a:t>What causes the </a:t>
            </a:r>
          </a:p>
          <a:p>
            <a:pPr algn="ctr"/>
            <a:r>
              <a:rPr lang="en-US">
                <a:latin typeface="Wide Latin" pitchFamily="18" charset="0"/>
              </a:rPr>
              <a:t>stars appear to move?</a:t>
            </a:r>
          </a:p>
        </p:txBody>
      </p:sp>
      <p:pic>
        <p:nvPicPr>
          <p:cNvPr id="11271" name="Picture 7" descr="renderim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33525" y="5562600"/>
            <a:ext cx="607695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5000">
              <a:srgbClr val="66008F"/>
            </a:gs>
            <a:gs pos="32499">
              <a:srgbClr val="BA0066"/>
            </a:gs>
            <a:gs pos="45000">
              <a:srgbClr val="FF0000"/>
            </a:gs>
            <a:gs pos="50000">
              <a:srgbClr val="FF8200"/>
            </a:gs>
            <a:gs pos="55001">
              <a:srgbClr val="FF0000"/>
            </a:gs>
            <a:gs pos="67501">
              <a:srgbClr val="BA0066"/>
            </a:gs>
            <a:gs pos="85000">
              <a:srgbClr val="66008F"/>
            </a:gs>
            <a:gs pos="100000">
              <a:srgbClr val="00008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spineart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371600"/>
            <a:ext cx="1219200" cy="1219200"/>
          </a:xfrm>
          <a:prstGeom prst="rect">
            <a:avLst/>
          </a:prstGeom>
          <a:noFill/>
        </p:spPr>
      </p:pic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2019300" y="228600"/>
            <a:ext cx="5105400" cy="1219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Impact"/>
              </a:rPr>
              <a:t>Evidence for Rotation</a:t>
            </a:r>
          </a:p>
        </p:txBody>
      </p:sp>
      <p:sp>
        <p:nvSpPr>
          <p:cNvPr id="12294" name="WordArt 6">
            <a:hlinkClick r:id="rId3"/>
          </p:cNvPr>
          <p:cNvSpPr>
            <a:spLocks noChangeArrowheads="1" noChangeShapeType="1" noTextEdit="1"/>
          </p:cNvSpPr>
          <p:nvPr/>
        </p:nvSpPr>
        <p:spPr bwMode="auto">
          <a:xfrm>
            <a:off x="1676400" y="3124200"/>
            <a:ext cx="56769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Foucault Pendulum</a:t>
            </a:r>
          </a:p>
        </p:txBody>
      </p:sp>
      <p:sp>
        <p:nvSpPr>
          <p:cNvPr id="12295" name="WordArt 7">
            <a:hlinkClick r:id="rId4"/>
          </p:cNvPr>
          <p:cNvSpPr>
            <a:spLocks noChangeArrowheads="1" noChangeShapeType="1" noTextEdit="1"/>
          </p:cNvSpPr>
          <p:nvPr/>
        </p:nvSpPr>
        <p:spPr bwMode="auto">
          <a:xfrm>
            <a:off x="1676400" y="5029200"/>
            <a:ext cx="56769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Coriolis Effect</a:t>
            </a:r>
          </a:p>
        </p:txBody>
      </p:sp>
      <p:pic>
        <p:nvPicPr>
          <p:cNvPr id="12296" name="Picture 8" descr="Browse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581400"/>
            <a:ext cx="238125" cy="238125"/>
          </a:xfrm>
          <a:prstGeom prst="rect">
            <a:avLst/>
          </a:prstGeom>
          <a:noFill/>
        </p:spPr>
      </p:pic>
      <p:pic>
        <p:nvPicPr>
          <p:cNvPr id="12297" name="Picture 9" descr="Browse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5562600"/>
            <a:ext cx="238125" cy="23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5000">
              <a:srgbClr val="66008F"/>
            </a:gs>
            <a:gs pos="32499">
              <a:srgbClr val="BA0066"/>
            </a:gs>
            <a:gs pos="45000">
              <a:srgbClr val="FF0000"/>
            </a:gs>
            <a:gs pos="50000">
              <a:srgbClr val="FF8200"/>
            </a:gs>
            <a:gs pos="55001">
              <a:srgbClr val="FF0000"/>
            </a:gs>
            <a:gs pos="67501">
              <a:srgbClr val="BA0066"/>
            </a:gs>
            <a:gs pos="85000">
              <a:srgbClr val="66008F"/>
            </a:gs>
            <a:gs pos="100000">
              <a:srgbClr val="00008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WordArt 8"/>
          <p:cNvSpPr>
            <a:spLocks noChangeArrowheads="1" noChangeShapeType="1" noTextEdit="1"/>
          </p:cNvSpPr>
          <p:nvPr/>
        </p:nvSpPr>
        <p:spPr bwMode="auto">
          <a:xfrm>
            <a:off x="1905000" y="228600"/>
            <a:ext cx="5105400" cy="1219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Impact"/>
              </a:rPr>
              <a:t>Evidence for Revolution</a:t>
            </a:r>
          </a:p>
        </p:txBody>
      </p:sp>
      <p:sp>
        <p:nvSpPr>
          <p:cNvPr id="13321" name="WordArt 9">
            <a:hlinkClick r:id="rId2"/>
          </p:cNvPr>
          <p:cNvSpPr>
            <a:spLocks noChangeArrowheads="1" noChangeShapeType="1" noTextEdit="1"/>
          </p:cNvSpPr>
          <p:nvPr/>
        </p:nvSpPr>
        <p:spPr bwMode="auto">
          <a:xfrm>
            <a:off x="1314450" y="2590800"/>
            <a:ext cx="65151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Changing Constellations</a:t>
            </a:r>
          </a:p>
        </p:txBody>
      </p:sp>
      <p:sp>
        <p:nvSpPr>
          <p:cNvPr id="13322" name="WordArt 10">
            <a:hlinkClick r:id="rId3"/>
          </p:cNvPr>
          <p:cNvSpPr>
            <a:spLocks noChangeArrowheads="1" noChangeShapeType="1" noTextEdit="1"/>
          </p:cNvSpPr>
          <p:nvPr/>
        </p:nvSpPr>
        <p:spPr bwMode="auto">
          <a:xfrm>
            <a:off x="1314450" y="4191000"/>
            <a:ext cx="65151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Parallax</a:t>
            </a:r>
          </a:p>
        </p:txBody>
      </p:sp>
      <p:pic>
        <p:nvPicPr>
          <p:cNvPr id="13323" name="Picture 11" descr="Browser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971800"/>
            <a:ext cx="238125" cy="238125"/>
          </a:xfrm>
          <a:prstGeom prst="rect">
            <a:avLst/>
          </a:prstGeom>
          <a:noFill/>
        </p:spPr>
      </p:pic>
      <p:pic>
        <p:nvPicPr>
          <p:cNvPr id="13324" name="Picture 12" descr="Browser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495800"/>
            <a:ext cx="238125" cy="23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/>
      <p:bldP spid="133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FF0000">
                <a:gamma/>
                <a:shade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4343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spc="72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Earth's Motions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143000" y="1676400"/>
            <a:ext cx="6940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Times New Roman" pitchFamily="18" charset="0"/>
              </a:rPr>
              <a:t>How long is one rotation of Earth?</a:t>
            </a:r>
            <a:endParaRPr lang="en-US" b="1" u="sng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838200" y="3886200"/>
            <a:ext cx="737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</a:rPr>
              <a:t>How long is one revolution of Earth?</a:t>
            </a:r>
          </a:p>
        </p:txBody>
      </p:sp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>
            <a:off x="2971800" y="2362200"/>
            <a:ext cx="2919413" cy="1465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One day</a:t>
            </a:r>
          </a:p>
        </p:txBody>
      </p:sp>
      <p:sp>
        <p:nvSpPr>
          <p:cNvPr id="3083" name="WordArt 11"/>
          <p:cNvSpPr>
            <a:spLocks noChangeArrowheads="1" noChangeShapeType="1" noTextEdit="1"/>
          </p:cNvSpPr>
          <p:nvPr/>
        </p:nvSpPr>
        <p:spPr bwMode="auto">
          <a:xfrm>
            <a:off x="3048000" y="4648200"/>
            <a:ext cx="2919413" cy="1465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One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0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  <p:bldP spid="30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spineart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"/>
            <a:ext cx="1219200" cy="1219200"/>
          </a:xfrm>
          <a:prstGeom prst="rect">
            <a:avLst/>
          </a:prstGeom>
          <a:noFill/>
        </p:spPr>
      </p:pic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21240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Rotation</a:t>
            </a:r>
          </a:p>
        </p:txBody>
      </p:sp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304800" y="3581400"/>
            <a:ext cx="21240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Revolution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257800" y="228600"/>
            <a:ext cx="3562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Times New Roman" pitchFamily="18" charset="0"/>
              </a:rPr>
              <a:t>Rising and Setting</a:t>
            </a:r>
          </a:p>
          <a:p>
            <a:pPr algn="ctr"/>
            <a:r>
              <a:rPr lang="en-US">
                <a:latin typeface="Times New Roman" pitchFamily="18" charset="0"/>
              </a:rPr>
              <a:t>of the Sun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5257800" y="228600"/>
            <a:ext cx="3562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Times New Roman" pitchFamily="18" charset="0"/>
              </a:rPr>
              <a:t>Rising and Setting</a:t>
            </a:r>
          </a:p>
          <a:p>
            <a:pPr algn="ctr"/>
            <a:r>
              <a:rPr lang="en-US">
                <a:latin typeface="Times New Roman" pitchFamily="18" charset="0"/>
              </a:rPr>
              <a:t>of the Moon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791200" y="1371600"/>
            <a:ext cx="2482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Times New Roman" pitchFamily="18" charset="0"/>
              </a:rPr>
              <a:t>The Seasons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908550" y="1447800"/>
            <a:ext cx="2800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Times New Roman" pitchFamily="18" charset="0"/>
              </a:rPr>
              <a:t>Changing </a:t>
            </a:r>
          </a:p>
          <a:p>
            <a:pPr algn="ctr"/>
            <a:r>
              <a:rPr lang="en-US">
                <a:latin typeface="Times New Roman" pitchFamily="18" charset="0"/>
              </a:rPr>
              <a:t>Constellations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257800" y="1143000"/>
            <a:ext cx="34798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Times New Roman" pitchFamily="18" charset="0"/>
              </a:rPr>
              <a:t>Movement of Stars</a:t>
            </a:r>
          </a:p>
          <a:p>
            <a:pPr algn="ctr"/>
            <a:r>
              <a:rPr lang="en-US" sz="3200" b="1">
                <a:latin typeface="Times New Roman" pitchFamily="18" charset="0"/>
              </a:rPr>
              <a:t> through the sky</a:t>
            </a:r>
            <a:r>
              <a:rPr lang="en-US">
                <a:latin typeface="Arial" charset="0"/>
              </a:rPr>
              <a:t> </a:t>
            </a:r>
          </a:p>
        </p:txBody>
      </p:sp>
      <p:pic>
        <p:nvPicPr>
          <p:cNvPr id="4118" name="Picture 22" descr="espace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6576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146 -0.06451 L -0.56146 0.2573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146 -0.06451 L -0.56146 0.25734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379 0.09758 C -0.37361 0.18336 -0.52327 0.26937 -0.55868 0.34474 C -0.5941 0.42012 -0.45677 0.51607 -0.43646 0.54983 " pathEditMode="relative" rAng="0" ptsTypes="aaA">
                                      <p:cBhvr>
                                        <p:cTn id="80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788 0.02428 C -0.31111 0.13896 -0.50417 0.25388 -0.55121 0.33942 C -0.59826 0.42497 -0.42569 0.50497 -0.40052 0.53804 " pathEditMode="relative" rAng="0" ptsTypes="aaA">
                                      <p:cBhvr>
                                        <p:cTn id="108" dur="2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91329E-6 L -0.54861 0.0622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  <p:bldP spid="4108" grpId="1"/>
      <p:bldP spid="4108" grpId="2"/>
      <p:bldP spid="4109" grpId="0"/>
      <p:bldP spid="4109" grpId="1"/>
      <p:bldP spid="4109" grpId="2"/>
      <p:bldP spid="4110" grpId="0"/>
      <p:bldP spid="4110" grpId="1"/>
      <p:bldP spid="4110" grpId="2"/>
      <p:bldP spid="4112" grpId="0"/>
      <p:bldP spid="4112" grpId="1"/>
      <p:bldP spid="4112" grpId="2"/>
      <p:bldP spid="4113" grpId="0"/>
      <p:bldP spid="41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 b="-19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447800" y="228600"/>
            <a:ext cx="6238875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How do you calculate </a:t>
            </a:r>
          </a:p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Earth's rate of rotation?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438400" y="3581400"/>
            <a:ext cx="4043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</a:rPr>
              <a:t>One rotation = 360°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90600" y="4421188"/>
            <a:ext cx="6565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</a:rPr>
              <a:t>Time for one rotation = 24 hours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895600" y="5410200"/>
            <a:ext cx="3702050" cy="6413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</a:rPr>
              <a:t>360° ÷ 24 = 15°/hr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  <p:bldP spid="51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4324350" cy="3371850"/>
          </a:xfrm>
          <a:prstGeom prst="rect">
            <a:avLst/>
          </a:prstGeom>
          <a:noFill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28600"/>
            <a:ext cx="4324350" cy="3454400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1042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61925" y="4038600"/>
            <a:ext cx="87534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latin typeface="Wide Latin" pitchFamily="18" charset="0"/>
              </a:rPr>
              <a:t>How many degrees did the stars move </a:t>
            </a:r>
          </a:p>
          <a:p>
            <a:pPr algn="ctr"/>
            <a:r>
              <a:rPr lang="en-US">
                <a:latin typeface="Wide Latin" pitchFamily="18" charset="0"/>
              </a:rPr>
              <a:t>from diagram 1 to </a:t>
            </a:r>
          </a:p>
          <a:p>
            <a:pPr algn="ctr"/>
            <a:r>
              <a:rPr lang="en-US">
                <a:latin typeface="Wide Latin" pitchFamily="18" charset="0"/>
              </a:rPr>
              <a:t>diagram 2?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90525" y="4800600"/>
            <a:ext cx="8753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latin typeface="Wide Latin" pitchFamily="18" charset="0"/>
              </a:rPr>
              <a:t>30°  (2 hours x 15°)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00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4324350" cy="3371850"/>
          </a:xfrm>
          <a:prstGeom prst="rect">
            <a:avLst/>
          </a:prstGeom>
          <a:noFill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28600"/>
            <a:ext cx="4324350" cy="34544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1042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61925" y="4587875"/>
            <a:ext cx="8753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latin typeface="Wide Latin" pitchFamily="18" charset="0"/>
              </a:rPr>
              <a:t>How can you find</a:t>
            </a:r>
          </a:p>
          <a:p>
            <a:pPr algn="ctr"/>
            <a:r>
              <a:rPr lang="en-US">
                <a:latin typeface="Wide Latin" pitchFamily="18" charset="0"/>
              </a:rPr>
              <a:t>Polaris?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4572000"/>
            <a:ext cx="8753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latin typeface="Wide Latin" pitchFamily="18" charset="0"/>
              </a:rPr>
              <a:t>It’s the only one that didn’t move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2209800" y="2286000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5" grpId="0" animBg="1"/>
      <p:bldP spid="71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4324350" cy="3371850"/>
          </a:xfrm>
          <a:prstGeom prst="rect">
            <a:avLst/>
          </a:prstGeom>
          <a:noFill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28600"/>
            <a:ext cx="4324350" cy="3454400"/>
          </a:xfrm>
          <a:prstGeom prst="rect">
            <a:avLst/>
          </a:prstGeom>
          <a:noFill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1042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61925" y="4313238"/>
            <a:ext cx="87534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latin typeface="Wide Latin" pitchFamily="18" charset="0"/>
              </a:rPr>
              <a:t>What hemisphere</a:t>
            </a:r>
          </a:p>
          <a:p>
            <a:pPr algn="ctr"/>
            <a:r>
              <a:rPr lang="en-US">
                <a:latin typeface="Wide Latin" pitchFamily="18" charset="0"/>
              </a:rPr>
              <a:t>must you be in?</a:t>
            </a:r>
          </a:p>
          <a:p>
            <a:pPr algn="ctr"/>
            <a:r>
              <a:rPr lang="en-US">
                <a:latin typeface="Wide Latin" pitchFamily="18" charset="0"/>
              </a:rPr>
              <a:t>Why?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90525" y="4038600"/>
            <a:ext cx="87534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latin typeface="Wide Latin" pitchFamily="18" charset="0"/>
              </a:rPr>
              <a:t>Northern</a:t>
            </a:r>
          </a:p>
          <a:p>
            <a:pPr algn="ctr"/>
            <a:r>
              <a:rPr lang="en-US">
                <a:latin typeface="Wide Latin" pitchFamily="18" charset="0"/>
              </a:rPr>
              <a:t>Because Polaris can only been seen in the North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4324350" cy="3371850"/>
          </a:xfrm>
          <a:prstGeom prst="rect">
            <a:avLst/>
          </a:prstGeom>
          <a:noFill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28600"/>
            <a:ext cx="4324350" cy="3454400"/>
          </a:xfrm>
          <a:prstGeom prst="rect">
            <a:avLst/>
          </a:prstGeo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1042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61925" y="4587875"/>
            <a:ext cx="8753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latin typeface="Wide Latin" pitchFamily="18" charset="0"/>
              </a:rPr>
              <a:t>What direction must</a:t>
            </a:r>
          </a:p>
          <a:p>
            <a:pPr algn="ctr"/>
            <a:r>
              <a:rPr lang="en-US">
                <a:latin typeface="Wide Latin" pitchFamily="18" charset="0"/>
              </a:rPr>
              <a:t>you be looking?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95263" y="4876800"/>
            <a:ext cx="8753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latin typeface="Wide Latin" pitchFamily="18" charset="0"/>
              </a:rPr>
              <a:t>North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92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4324350" cy="3371850"/>
          </a:xfrm>
          <a:prstGeom prst="rect">
            <a:avLst/>
          </a:prstGeom>
          <a:noFill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28600"/>
            <a:ext cx="4324350" cy="3454400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1042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61925" y="4313238"/>
            <a:ext cx="87534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>
                <a:latin typeface="Wide Latin" pitchFamily="18" charset="0"/>
              </a:rPr>
              <a:t>What direction do</a:t>
            </a:r>
          </a:p>
          <a:p>
            <a:pPr algn="ctr"/>
            <a:r>
              <a:rPr lang="en-US">
                <a:latin typeface="Wide Latin" pitchFamily="18" charset="0"/>
              </a:rPr>
              <a:t>the stars appear to</a:t>
            </a:r>
          </a:p>
          <a:p>
            <a:pPr algn="ctr"/>
            <a:r>
              <a:rPr lang="en-US">
                <a:latin typeface="Wide Latin" pitchFamily="18" charset="0"/>
              </a:rPr>
              <a:t>move?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180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Wide Latin</vt:lpstr>
      <vt:lpstr>ReservoirGrunge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www.LearnEarthScience.com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Motions</dc:title>
  <dc:subject>Astronomy</dc:subject>
  <dc:creator>Mark Place</dc:creator>
  <cp:lastModifiedBy>Saint Peter's</cp:lastModifiedBy>
  <cp:revision>23</cp:revision>
  <dcterms:created xsi:type="dcterms:W3CDTF">2005-03-14T22:54:49Z</dcterms:created>
  <dcterms:modified xsi:type="dcterms:W3CDTF">2013-12-04T14:23:45Z</dcterms:modified>
</cp:coreProperties>
</file>