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6" r:id="rId13"/>
    <p:sldId id="265" r:id="rId14"/>
    <p:sldId id="271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EE840-7D67-4FD6-84A8-23B201B52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25EA0-41C2-4E9D-819D-717BF02549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7CFF8-0345-4267-9F0D-1E75AFCAF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ED5BC5-8B63-4180-BAEA-4F0330871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E1BED-5AE2-40C6-B5EA-161F729B9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E53CC-8A31-46D1-8771-7F76A1A33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914C1-DBC6-436C-B625-58527EB28E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61731-A265-40A6-BEB9-B90E27447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86C9E-DCFB-4EB7-91C0-1765982D1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9947B-FB90-4254-8D4E-EC188B9FC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3E3F-E657-49E6-86F9-A6C4CDFEC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2AB04-4829-4668-A2E0-6B1D2143F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C69CEB3-48B0-48AC-B74F-1C1AFF3581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upload.wikimedia.org/wikipedia/commons/a/a9/Hot_metalwork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ngwon.ac.kr/~sericc/sci_lab/physics/conduction/conductio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primer/java/wavebasics/" TargetMode="External"/><Relationship Id="rId7" Type="http://schemas.openxmlformats.org/officeDocument/2006/relationships/image" Target="../media/image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primer/java/wavebasics/" TargetMode="Externa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kangwon.ac.kr/~sericc/sci_lab/physics/conduction/conduc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kangwon.ac.kr/~sericc/sci_lab/physics/conduction/conductio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3" name="Picture 15" descr="blue_sun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4813" y="2133600"/>
            <a:ext cx="3254375" cy="3254375"/>
          </a:xfrm>
          <a:prstGeom prst="rect">
            <a:avLst/>
          </a:prstGeom>
          <a:noFill/>
        </p:spPr>
      </p:pic>
      <p:pic>
        <p:nvPicPr>
          <p:cNvPr id="2056" name="Picture 8" descr="colum%204%20pic%2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09600"/>
            <a:ext cx="3352800" cy="5133975"/>
          </a:xfrm>
          <a:prstGeom prst="rect">
            <a:avLst/>
          </a:prstGeom>
          <a:noFill/>
        </p:spPr>
      </p:pic>
      <p:pic>
        <p:nvPicPr>
          <p:cNvPr id="2060" name="Picture 12" descr="800px-Hot_metalwor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3665538" cy="2667000"/>
          </a:xfrm>
          <a:prstGeom prst="rect">
            <a:avLst/>
          </a:prstGeom>
          <a:noFill/>
        </p:spPr>
      </p:pic>
      <p:pic>
        <p:nvPicPr>
          <p:cNvPr id="2062" name="Picture 14" descr="layered-viscosity-mantle-convec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91000"/>
            <a:ext cx="2895600" cy="1839913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-904109">
            <a:off x="1447800" y="4800600"/>
            <a:ext cx="6629400" cy="119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30410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Energy Notes</a:t>
            </a:r>
          </a:p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30410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Page 3</a:t>
            </a:r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4572000" y="6324600"/>
            <a:ext cx="457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©Mark Place, 2009-2010</a:t>
            </a:r>
          </a:p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www.LearnEarthScience.com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9" name="Picture 17" descr="e_thermal_history_animat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4606925" cy="4648200"/>
          </a:xfrm>
          <a:prstGeom prst="rect">
            <a:avLst/>
          </a:prstGeom>
          <a:noFill/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6705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convection examples:</a:t>
            </a:r>
          </a:p>
        </p:txBody>
      </p:sp>
      <p:pic>
        <p:nvPicPr>
          <p:cNvPr id="18440" name="Picture 8" descr="A4cnvc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8963" y="1828800"/>
            <a:ext cx="2886075" cy="4552950"/>
          </a:xfrm>
          <a:prstGeom prst="rect">
            <a:avLst/>
          </a:prstGeom>
          <a:noFill/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7463" y="1824038"/>
            <a:ext cx="4029075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84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276600" y="5638800"/>
            <a:ext cx="9906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019800" y="3124200"/>
            <a:ext cx="20574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WordArt 2">
            <a:hlinkClick r:id="rId2"/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8957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convection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7994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 Black" pitchFamily="34" charset="0"/>
              </a:rPr>
              <a:t>From where do convection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Arial Black" pitchFamily="34" charset="0"/>
              </a:rPr>
              <a:t>ovens heat?  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Arial Black" pitchFamily="34" charset="0"/>
              </a:rPr>
              <a:t>From the top or the bottom?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4675" y="4343400"/>
            <a:ext cx="7994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 Black" pitchFamily="34" charset="0"/>
              </a:rPr>
              <a:t>From where do 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Arial Black" pitchFamily="34" charset="0"/>
              </a:rPr>
              <a:t>refrigerators cool?  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Arial Black" pitchFamily="34" charset="0"/>
              </a:rPr>
              <a:t>From the top or the bottom?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0" grpId="0" animBg="1"/>
      <p:bldP spid="11267" grpId="0"/>
      <p:bldP spid="11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micr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3333750"/>
            <a:ext cx="5505450" cy="3524250"/>
          </a:xfrm>
          <a:prstGeom prst="rect">
            <a:avLst/>
          </a:prstGeom>
          <a:noFill/>
        </p:spPr>
      </p:pic>
      <p:sp>
        <p:nvSpPr>
          <p:cNvPr id="13314" name="WordArt 2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8957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radiation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446213" y="1905000"/>
            <a:ext cx="6249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 Black" pitchFamily="34" charset="0"/>
              </a:rPr>
              <a:t> travel by _____________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19400" y="2605088"/>
            <a:ext cx="3962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Arial Black" pitchFamily="34" charset="0"/>
              </a:rPr>
              <a:t>Examples:</a:t>
            </a:r>
            <a:endParaRPr lang="en-US" sz="3600">
              <a:latin typeface="Arial" charset="0"/>
            </a:endParaRP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4876800" y="1600200"/>
            <a:ext cx="20574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waves</a:t>
            </a:r>
          </a:p>
        </p:txBody>
      </p:sp>
      <p:pic>
        <p:nvPicPr>
          <p:cNvPr id="13320" name="Picture 8" descr="sunna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038600"/>
            <a:ext cx="2371725" cy="2362200"/>
          </a:xfrm>
          <a:prstGeom prst="rect">
            <a:avLst/>
          </a:prstGeom>
          <a:noFill/>
        </p:spPr>
      </p:pic>
      <p:pic>
        <p:nvPicPr>
          <p:cNvPr id="13322" name="Picture 10" descr="kachelkeramik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657600"/>
            <a:ext cx="2857500" cy="3038475"/>
          </a:xfrm>
          <a:prstGeom prst="rect">
            <a:avLst/>
          </a:prstGeom>
          <a:noFill/>
        </p:spPr>
      </p:pic>
      <p:pic>
        <p:nvPicPr>
          <p:cNvPr id="13327" name="Picture 15" descr="ETS_SunVision_24S_Tanning_B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300413"/>
            <a:ext cx="4800600" cy="3557587"/>
          </a:xfrm>
          <a:prstGeom prst="rect">
            <a:avLst/>
          </a:prstGeom>
          <a:noFill/>
        </p:spPr>
      </p:pic>
      <p:pic>
        <p:nvPicPr>
          <p:cNvPr id="13328" name="Picture 16" descr="Hand_points_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4419600" y="533400"/>
            <a:ext cx="609600" cy="29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28675" y="304800"/>
            <a:ext cx="7434263" cy="13112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 Black" pitchFamily="34" charset="0"/>
              </a:rPr>
              <a:t>How are different types of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Arial Black" pitchFamily="34" charset="0"/>
              </a:rPr>
              <a:t>energy told apart?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52400" y="2362200"/>
            <a:ext cx="8839200" cy="571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by their wavelengths</a:t>
            </a:r>
          </a:p>
        </p:txBody>
      </p:sp>
      <p:sp>
        <p:nvSpPr>
          <p:cNvPr id="12294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" y="3657600"/>
            <a:ext cx="7010400" cy="13112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 Black" pitchFamily="34" charset="0"/>
              </a:rPr>
              <a:t>Which is more powerful?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Arial Black" pitchFamily="34" charset="0"/>
              </a:rPr>
              <a:t>Short or long waves?</a:t>
            </a:r>
          </a:p>
        </p:txBody>
      </p:sp>
      <p:sp>
        <p:nvSpPr>
          <p:cNvPr id="12295" name="WordArt 7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3124200" y="5562600"/>
            <a:ext cx="2438400" cy="571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short</a:t>
            </a:r>
          </a:p>
        </p:txBody>
      </p:sp>
      <p:pic>
        <p:nvPicPr>
          <p:cNvPr id="12297" name="Picture 9" descr="Hand_points_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427278">
            <a:off x="8305800" y="1600200"/>
            <a:ext cx="609600" cy="29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747713"/>
            <a:ext cx="91344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AutoShape 5" descr="solar-eclipse-june-10-2002-175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343400" y="6324600"/>
            <a:ext cx="533400" cy="533400"/>
          </a:xfrm>
          <a:prstGeom prst="actionButtonBackPrevious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sun-soho011905-1919z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76400"/>
            <a:ext cx="5181600" cy="5181600"/>
          </a:xfrm>
          <a:noFill/>
          <a:ln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7088" y="152400"/>
            <a:ext cx="74882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 Black" pitchFamily="34" charset="0"/>
              </a:rPr>
              <a:t>How does energy get from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Arial Black" pitchFamily="34" charset="0"/>
              </a:rPr>
              <a:t>the Sun to the Earth?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 rot="5400000">
            <a:off x="5276850" y="3867150"/>
            <a:ext cx="47244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>
                <a:gamma/>
                <a:tint val="76078"/>
                <a:invGamma/>
              </a:srgbClr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57912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Best Absorbers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14588" y="2362200"/>
            <a:ext cx="4313237" cy="762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dark &amp; rough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676400" y="3886200"/>
            <a:ext cx="57912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Best Reflectors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04875" y="5715000"/>
            <a:ext cx="7332663" cy="762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light colored &amp; smooth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70104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A good absorber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is a good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381000" y="4343400"/>
            <a:ext cx="8382000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latin typeface="Arial Black"/>
              </a:rPr>
              <a:t>RADIATOR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54959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Energy Transfer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06375" y="2133600"/>
            <a:ext cx="8937625" cy="2287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Arial" charset="0"/>
              </a:rPr>
              <a:t>What’s the difference between </a:t>
            </a:r>
          </a:p>
          <a:p>
            <a:pPr algn="ctr"/>
            <a:r>
              <a:rPr lang="en-US" sz="4800">
                <a:solidFill>
                  <a:schemeClr val="bg1"/>
                </a:solidFill>
                <a:latin typeface="Arial" charset="0"/>
              </a:rPr>
              <a:t>kinetic and potential energy?</a:t>
            </a:r>
          </a:p>
          <a:p>
            <a:pPr algn="ctr"/>
            <a:r>
              <a:rPr lang="en-US" sz="4800">
                <a:solidFill>
                  <a:schemeClr val="bg1"/>
                </a:solidFill>
                <a:latin typeface="Arial" charset="0"/>
              </a:rPr>
              <a:t>Give a real-life example of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skiing down a hill"/>
          <p:cNvPicPr>
            <a:picLocks noChangeAspect="1" noChangeArrowheads="1" noCro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55763"/>
            <a:ext cx="7989888" cy="3546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newtonscradle-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95488"/>
            <a:ext cx="54864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6400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Kinetic Energy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066800"/>
            <a:ext cx="31718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energy in motion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33400" y="2971800"/>
            <a:ext cx="8305800" cy="33877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u="sng">
                <a:solidFill>
                  <a:schemeClr val="bg1"/>
                </a:solidFill>
                <a:latin typeface="Arial" charset="0"/>
              </a:rPr>
              <a:t>EXAMPLES</a:t>
            </a:r>
          </a:p>
          <a:p>
            <a:pPr algn="ctr"/>
            <a:endParaRPr lang="en-US" sz="3600" b="1" u="sng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3600">
                <a:solidFill>
                  <a:schemeClr val="bg1"/>
                </a:solidFill>
                <a:latin typeface="Arial" charset="0"/>
              </a:rPr>
              <a:t>SKIING DOWNHILL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Arial" charset="0"/>
              </a:rPr>
              <a:t>THROWING A BOWLING BALL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Arial" charset="0"/>
              </a:rPr>
              <a:t>WATER FLOWING IN A RIVER</a:t>
            </a:r>
          </a:p>
          <a:p>
            <a:pPr algn="ctr"/>
            <a:endParaRPr lang="en-US" sz="36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1 -0.18428 C -0.13993 0.17572 -0.08975 0.53572 -0.03767 0.6104 C 0.01441 0.68508 0.05348 0.26705 0.12257 0.26381 C 0.19167 0.26058 0.31441 0.63514 0.37657 0.59144 C 0.43872 0.54774 0.47587 0.09988 0.49566 0.00162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0" grpId="1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485775" y="457200"/>
            <a:ext cx="6400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Potential Energy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609600" y="1524000"/>
            <a:ext cx="396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stored energy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19100" y="3733800"/>
            <a:ext cx="8305800" cy="2838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u="sng">
                <a:solidFill>
                  <a:schemeClr val="bg1"/>
                </a:solidFill>
                <a:latin typeface="Arial" charset="0"/>
              </a:rPr>
              <a:t>EXAMPLES</a:t>
            </a:r>
          </a:p>
          <a:p>
            <a:pPr algn="ctr"/>
            <a:endParaRPr lang="en-US" sz="3600" b="1" u="sng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3600">
                <a:solidFill>
                  <a:schemeClr val="bg1"/>
                </a:solidFill>
                <a:latin typeface="Arial" charset="0"/>
              </a:rPr>
              <a:t>AT THE TOP OF A SKI SLOPE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Arial" charset="0"/>
              </a:rPr>
              <a:t>WATER BEHIND A DAM</a:t>
            </a:r>
          </a:p>
          <a:p>
            <a:pPr algn="ctr"/>
            <a:endParaRPr lang="en-US" sz="36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>
                <a:gamma/>
                <a:tint val="0"/>
                <a:invGamma/>
              </a:srgbClr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6263" y="1187450"/>
            <a:ext cx="7989887" cy="44831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79216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Arial" charset="0"/>
              </a:rPr>
              <a:t>What are the three ways that</a:t>
            </a:r>
          </a:p>
          <a:p>
            <a:pPr algn="ctr"/>
            <a:r>
              <a:rPr lang="en-US" sz="4800">
                <a:solidFill>
                  <a:schemeClr val="bg1"/>
                </a:solidFill>
                <a:latin typeface="Arial" charset="0"/>
              </a:rPr>
              <a:t>energy can be transferred</a:t>
            </a:r>
          </a:p>
          <a:p>
            <a:pPr algn="ctr"/>
            <a:r>
              <a:rPr lang="en-US" sz="4800">
                <a:solidFill>
                  <a:schemeClr val="bg1"/>
                </a:solidFill>
                <a:latin typeface="Arial" charset="0"/>
              </a:rPr>
              <a:t>between objects?</a:t>
            </a:r>
          </a:p>
          <a:p>
            <a:pPr algn="ctr"/>
            <a:endParaRPr lang="en-US" sz="480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4800">
                <a:solidFill>
                  <a:schemeClr val="bg1"/>
                </a:solidFill>
                <a:latin typeface="Arial" charset="0"/>
              </a:rPr>
              <a:t>Give one real-life example</a:t>
            </a:r>
          </a:p>
          <a:p>
            <a:pPr algn="ctr"/>
            <a:r>
              <a:rPr lang="en-US" sz="4800">
                <a:solidFill>
                  <a:schemeClr val="bg1"/>
                </a:solidFill>
                <a:latin typeface="Arial" charset="0"/>
              </a:rPr>
              <a:t>of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>
            <a:hlinkClick r:id="rId2"/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8957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conduction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1846263"/>
            <a:ext cx="7813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 Black" pitchFamily="34" charset="0"/>
              </a:rPr>
              <a:t>occurs in _____________</a:t>
            </a:r>
          </a:p>
          <a:p>
            <a:endParaRPr lang="en-US" sz="4000" b="1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4000" b="1">
                <a:solidFill>
                  <a:schemeClr val="bg1"/>
                </a:solidFill>
                <a:latin typeface="Arial Black" pitchFamily="34" charset="0"/>
              </a:rPr>
              <a:t>________________of molecules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32654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Arial Black" pitchFamily="34" charset="0"/>
              </a:rPr>
              <a:t>Example:</a:t>
            </a:r>
          </a:p>
          <a:p>
            <a:endParaRPr lang="en-US" sz="3600">
              <a:latin typeface="Arial" charset="0"/>
            </a:endParaRPr>
          </a:p>
        </p:txBody>
      </p:sp>
      <p:pic>
        <p:nvPicPr>
          <p:cNvPr id="9226" name="Picture 10" descr="han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3810000"/>
            <a:ext cx="4229100" cy="3048000"/>
          </a:xfrm>
          <a:prstGeom prst="rect">
            <a:avLst/>
          </a:prstGeom>
          <a:noFill/>
        </p:spPr>
      </p:pic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4343400" y="1524000"/>
            <a:ext cx="20574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solids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471488" y="2870200"/>
            <a:ext cx="3810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collision</a:t>
            </a:r>
          </a:p>
        </p:txBody>
      </p:sp>
      <p:pic>
        <p:nvPicPr>
          <p:cNvPr id="9230" name="Picture 14" descr="Hand_points_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419600" y="533400"/>
            <a:ext cx="609600" cy="29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2"/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8957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convection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9738" y="2468563"/>
            <a:ext cx="82645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 Black" pitchFamily="34" charset="0"/>
              </a:rPr>
              <a:t>occurs in _____________________</a:t>
            </a:r>
          </a:p>
          <a:p>
            <a:endParaRPr lang="en-US" sz="4000" b="1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4000" b="1">
                <a:solidFill>
                  <a:schemeClr val="bg1"/>
                </a:solidFill>
                <a:latin typeface="Arial Black" pitchFamily="34" charset="0"/>
              </a:rPr>
              <a:t>caused by ____________________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3543300" y="2209800"/>
            <a:ext cx="51435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liquids &amp; gases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3657600" y="3429000"/>
            <a:ext cx="51435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differences in density</a:t>
            </a:r>
          </a:p>
        </p:txBody>
      </p:sp>
      <p:pic>
        <p:nvPicPr>
          <p:cNvPr id="10249" name="Picture 9" descr="Hand_points_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419600" y="533400"/>
            <a:ext cx="609600" cy="29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198</Words>
  <Application>Microsoft Office PowerPoint</Application>
  <PresentationFormat>On-screen Show (4:3)</PresentationFormat>
  <Paragraphs>68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Verdana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www.LearnEarthScience.com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Notes (part 1)</dc:title>
  <dc:subject>Energy</dc:subject>
  <dc:creator>Mark Place</dc:creator>
  <cp:lastModifiedBy>Saint Peter's</cp:lastModifiedBy>
  <cp:revision>51</cp:revision>
  <dcterms:created xsi:type="dcterms:W3CDTF">2005-11-01T14:23:18Z</dcterms:created>
  <dcterms:modified xsi:type="dcterms:W3CDTF">2013-12-04T19:49:09Z</dcterms:modified>
</cp:coreProperties>
</file>