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4" r:id="rId2"/>
    <p:sldId id="269" r:id="rId3"/>
    <p:sldId id="270" r:id="rId4"/>
    <p:sldId id="271" r:id="rId5"/>
    <p:sldId id="266" r:id="rId6"/>
    <p:sldId id="267" r:id="rId7"/>
    <p:sldId id="275" r:id="rId8"/>
    <p:sldId id="276" r:id="rId9"/>
    <p:sldId id="272" r:id="rId10"/>
    <p:sldId id="273" r:id="rId11"/>
    <p:sldId id="274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Rockwell Extra Bol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CCFF"/>
    <a:srgbClr val="FFCC99"/>
    <a:srgbClr val="FF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7D2CF70-B7DC-47AB-975C-32C56E263B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7EBD32-6D69-46D9-A442-FAD4FAE345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05200"/>
            <a:ext cx="698182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248400"/>
            <a:ext cx="7127875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76375" y="1341438"/>
            <a:ext cx="6981825" cy="1778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pic>
        <p:nvPicPr>
          <p:cNvPr id="16389" name="Picture 5" descr="energyP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715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60350"/>
            <a:ext cx="18542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260350"/>
            <a:ext cx="5410200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76375" y="260350"/>
            <a:ext cx="7416800" cy="5832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76375" y="6248400"/>
            <a:ext cx="7343775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6375" y="1341438"/>
            <a:ext cx="35956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341438"/>
            <a:ext cx="3597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375" y="6248400"/>
            <a:ext cx="734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CA"/>
          </a:p>
        </p:txBody>
      </p:sp>
      <p:pic>
        <p:nvPicPr>
          <p:cNvPr id="15363" name="Picture 3" descr="energyPot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0"/>
            <a:ext cx="1171576" cy="68580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77963" y="260350"/>
            <a:ext cx="74152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341438"/>
            <a:ext cx="7345363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989FF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989FF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989FF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989FF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989FF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981200" y="1066800"/>
            <a:ext cx="6400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Please turn to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Page 4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in your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Energy NOTES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4267200" y="61722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Specific Heat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76400" y="1387475"/>
            <a:ext cx="68199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If you heated equal masses of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basalt and lead, which one would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record a faster increase in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temperature?  Explain how you know.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3657600"/>
            <a:ext cx="1892300" cy="7016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the lead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219200" y="4724400"/>
            <a:ext cx="7694613" cy="7016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because it has a lower specific heat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 animBg="1"/>
      <p:bldP spid="47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2057400" y="5334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Specific Heat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905000" y="1752600"/>
            <a:ext cx="66500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Which Earth material has the</a:t>
            </a:r>
          </a:p>
          <a:p>
            <a:pPr algn="ctr"/>
            <a:r>
              <a:rPr lang="en-US" b="1">
                <a:latin typeface="Times New Roman" pitchFamily="18" charset="0"/>
              </a:rPr>
              <a:t>greatest specific heat?</a:t>
            </a:r>
          </a:p>
        </p:txBody>
      </p:sp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7391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liquid water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2374900" y="22860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2374900" y="59436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V="1">
            <a:off x="2374900" y="50292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3289300" y="5029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flipV="1">
            <a:off x="4127500" y="3429000"/>
            <a:ext cx="1219200" cy="1600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5346700" y="34290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V="1">
            <a:off x="7251700" y="28194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2374900" y="5029200"/>
            <a:ext cx="914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2451100" y="3429000"/>
            <a:ext cx="281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3" name="AutoShape 43"/>
          <p:cNvSpPr>
            <a:spLocks noChangeArrowheads="1"/>
          </p:cNvSpPr>
          <p:nvPr/>
        </p:nvSpPr>
        <p:spPr bwMode="auto">
          <a:xfrm>
            <a:off x="3365500" y="45720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gradFill rotWithShape="0">
            <a:gsLst>
              <a:gs pos="0">
                <a:srgbClr val="FF000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AutoShape 44"/>
          <p:cNvSpPr>
            <a:spLocks noChangeArrowheads="1"/>
          </p:cNvSpPr>
          <p:nvPr/>
        </p:nvSpPr>
        <p:spPr bwMode="auto">
          <a:xfrm flipH="1">
            <a:off x="3276600" y="51054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gradFill rotWithShape="0">
            <a:gsLst>
              <a:gs pos="0">
                <a:srgbClr val="FF000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AutoShape 45"/>
          <p:cNvSpPr>
            <a:spLocks noChangeArrowheads="1"/>
          </p:cNvSpPr>
          <p:nvPr/>
        </p:nvSpPr>
        <p:spPr bwMode="auto">
          <a:xfrm>
            <a:off x="5422900" y="2971800"/>
            <a:ext cx="1905000" cy="152400"/>
          </a:xfrm>
          <a:prstGeom prst="rightArrow">
            <a:avLst>
              <a:gd name="adj1" fmla="val 50000"/>
              <a:gd name="adj2" fmla="val 312500"/>
            </a:avLst>
          </a:prstGeom>
          <a:gradFill rotWithShape="0">
            <a:gsLst>
              <a:gs pos="0">
                <a:srgbClr val="FF000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AutoShape 46"/>
          <p:cNvSpPr>
            <a:spLocks noChangeArrowheads="1"/>
          </p:cNvSpPr>
          <p:nvPr/>
        </p:nvSpPr>
        <p:spPr bwMode="auto">
          <a:xfrm flipH="1">
            <a:off x="5346700" y="3581400"/>
            <a:ext cx="1905000" cy="152400"/>
          </a:xfrm>
          <a:prstGeom prst="rightArrow">
            <a:avLst>
              <a:gd name="adj1" fmla="val 50000"/>
              <a:gd name="adj2" fmla="val 312500"/>
            </a:avLst>
          </a:prstGeom>
          <a:gradFill rotWithShape="0">
            <a:gsLst>
              <a:gs pos="0">
                <a:srgbClr val="FF000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2603500" y="5546725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solid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4719638" y="4125913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liquid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7572375" y="297180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gas</a:t>
            </a:r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562600" y="2286000"/>
            <a:ext cx="1554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vaporization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 (+540 Cal)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5559425" y="3717925"/>
            <a:ext cx="169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condensation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 ( -540 Cal)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3124200" y="3886200"/>
            <a:ext cx="123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melting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(+80 Cal)</a:t>
            </a:r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2971800" y="5181600"/>
            <a:ext cx="1570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solidification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(-80 Cal)</a:t>
            </a:r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3822700" y="6003925"/>
            <a:ext cx="1497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Heat added</a:t>
            </a: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 rot="-5400000">
            <a:off x="507207" y="4301331"/>
            <a:ext cx="2151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Temperature (</a:t>
            </a:r>
            <a:r>
              <a:rPr lang="en-US" sz="2000" baseline="30000">
                <a:latin typeface="Arial" charset="0"/>
              </a:rPr>
              <a:t>o</a:t>
            </a:r>
            <a:r>
              <a:rPr lang="en-US" sz="2000">
                <a:latin typeface="Arial" charset="0"/>
              </a:rPr>
              <a:t>C)</a:t>
            </a:r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flipV="1">
            <a:off x="16129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>
            <a:off x="54229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8" name="Rectangle 58"/>
          <p:cNvSpPr>
            <a:spLocks noChangeArrowheads="1"/>
          </p:cNvSpPr>
          <p:nvPr/>
        </p:nvSpPr>
        <p:spPr bwMode="auto">
          <a:xfrm>
            <a:off x="1143000" y="228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Heating Curve for Water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1973263" y="48609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0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1749425" y="32115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100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4279900" y="1828800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Heat lost</a:t>
            </a:r>
          </a:p>
        </p:txBody>
      </p:sp>
      <p:sp>
        <p:nvSpPr>
          <p:cNvPr id="51262" name="Line 62"/>
          <p:cNvSpPr>
            <a:spLocks noChangeShapeType="1"/>
          </p:cNvSpPr>
          <p:nvPr/>
        </p:nvSpPr>
        <p:spPr bwMode="auto">
          <a:xfrm flipH="1">
            <a:off x="33655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63" name="Rectangle 63"/>
          <p:cNvSpPr>
            <a:spLocks noChangeArrowheads="1"/>
          </p:cNvSpPr>
          <p:nvPr/>
        </p:nvSpPr>
        <p:spPr bwMode="auto">
          <a:xfrm>
            <a:off x="1524000" y="762000"/>
            <a:ext cx="7620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Draw the graph of water heating. Label the following terms in their correct places:  condensation, vaporization, solidification, melting.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12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800" decel="1000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800" decel="1000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800" decel="1000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800" decel="1000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00" decel="1000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3" grpId="0" animBg="1"/>
      <p:bldP spid="51244" grpId="0" animBg="1"/>
      <p:bldP spid="51245" grpId="0" animBg="1"/>
      <p:bldP spid="51246" grpId="0" animBg="1"/>
      <p:bldP spid="51247" grpId="0"/>
      <p:bldP spid="51248" grpId="0"/>
      <p:bldP spid="51249" grpId="0"/>
      <p:bldP spid="51250" grpId="0"/>
      <p:bldP spid="51251" grpId="0"/>
      <p:bldP spid="51252" grpId="0"/>
      <p:bldP spid="51253" grpId="0"/>
      <p:bldP spid="51254" grpId="0"/>
      <p:bldP spid="51254" grpId="1"/>
      <p:bldP spid="51255" grpId="0"/>
      <p:bldP spid="51256" grpId="0" animBg="1"/>
      <p:bldP spid="51257" grpId="0" animBg="1"/>
      <p:bldP spid="51257" grpId="1" animBg="1"/>
      <p:bldP spid="51258" grpId="0"/>
      <p:bldP spid="51259" grpId="0"/>
      <p:bldP spid="51260" grpId="0"/>
      <p:bldP spid="51261" grpId="0"/>
      <p:bldP spid="51262" grpId="0" animBg="1"/>
      <p:bldP spid="512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1393825" y="0"/>
            <a:ext cx="6356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Check the box which describes whether energy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is gained or lost for each process.</a:t>
            </a:r>
            <a:endParaRPr lang="en-US" sz="2400">
              <a:latin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6550" name="Group 230"/>
          <p:cNvGraphicFramePr>
            <a:graphicFrameLocks noGrp="1"/>
          </p:cNvGraphicFramePr>
          <p:nvPr/>
        </p:nvGraphicFramePr>
        <p:xfrm>
          <a:off x="2133600" y="1066800"/>
          <a:ext cx="4545013" cy="2100263"/>
        </p:xfrm>
        <a:graphic>
          <a:graphicData uri="http://schemas.openxmlformats.org/drawingml/2006/table">
            <a:tbl>
              <a:tblPr/>
              <a:tblGrid>
                <a:gridCol w="2332038"/>
                <a:gridCol w="1200150"/>
                <a:gridCol w="10128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Gained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Lost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Condensation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Evaporation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Solidification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52" name="Rectangle 132"/>
          <p:cNvSpPr>
            <a:spLocks noChangeArrowheads="1"/>
          </p:cNvSpPr>
          <p:nvPr/>
        </p:nvSpPr>
        <p:spPr bwMode="auto">
          <a:xfrm>
            <a:off x="1420813" y="3429000"/>
            <a:ext cx="6302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How many calories are gained or lost by water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for each of the following processes? 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6549" name="Group 229"/>
          <p:cNvGraphicFramePr>
            <a:graphicFrameLocks noGrp="1"/>
          </p:cNvGraphicFramePr>
          <p:nvPr/>
        </p:nvGraphicFramePr>
        <p:xfrm>
          <a:off x="2133600" y="4419600"/>
          <a:ext cx="4545013" cy="2100263"/>
        </p:xfrm>
        <a:graphic>
          <a:graphicData uri="http://schemas.openxmlformats.org/drawingml/2006/table">
            <a:tbl>
              <a:tblPr/>
              <a:tblGrid>
                <a:gridCol w="2332038"/>
                <a:gridCol w="1200150"/>
                <a:gridCol w="10128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Calories Gained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Calories Lost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Condensation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Evaporation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Solidification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6553" name="Picture 233" descr="20040929-check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752600"/>
            <a:ext cx="238125" cy="225425"/>
          </a:xfrm>
          <a:prstGeom prst="rect">
            <a:avLst/>
          </a:prstGeom>
          <a:noFill/>
        </p:spPr>
      </p:pic>
      <p:pic>
        <p:nvPicPr>
          <p:cNvPr id="56554" name="Picture 234" descr="20040929-check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133600"/>
            <a:ext cx="238125" cy="225425"/>
          </a:xfrm>
          <a:prstGeom prst="rect">
            <a:avLst/>
          </a:prstGeom>
          <a:noFill/>
        </p:spPr>
      </p:pic>
      <p:pic>
        <p:nvPicPr>
          <p:cNvPr id="56555" name="Picture 235" descr="20040929-check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514600"/>
            <a:ext cx="238125" cy="225425"/>
          </a:xfrm>
          <a:prstGeom prst="rect">
            <a:avLst/>
          </a:prstGeom>
          <a:noFill/>
        </p:spPr>
      </p:pic>
      <p:pic>
        <p:nvPicPr>
          <p:cNvPr id="56556" name="Picture 236" descr="20040929-check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95600"/>
            <a:ext cx="238125" cy="225425"/>
          </a:xfrm>
          <a:prstGeom prst="rect">
            <a:avLst/>
          </a:prstGeom>
          <a:noFill/>
        </p:spPr>
      </p:pic>
      <p:sp>
        <p:nvSpPr>
          <p:cNvPr id="56557" name="WordArt 237"/>
          <p:cNvSpPr>
            <a:spLocks noChangeArrowheads="1" noChangeShapeType="1" noTextEdit="1"/>
          </p:cNvSpPr>
          <p:nvPr/>
        </p:nvSpPr>
        <p:spPr bwMode="auto">
          <a:xfrm>
            <a:off x="4724400" y="5867400"/>
            <a:ext cx="6096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80</a:t>
            </a:r>
          </a:p>
        </p:txBody>
      </p:sp>
      <p:sp>
        <p:nvSpPr>
          <p:cNvPr id="56558" name="WordArt 238"/>
          <p:cNvSpPr>
            <a:spLocks noChangeArrowheads="1" noChangeShapeType="1" noTextEdit="1"/>
          </p:cNvSpPr>
          <p:nvPr/>
        </p:nvSpPr>
        <p:spPr bwMode="auto">
          <a:xfrm>
            <a:off x="5867400" y="6248400"/>
            <a:ext cx="6096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80</a:t>
            </a:r>
          </a:p>
        </p:txBody>
      </p:sp>
      <p:sp>
        <p:nvSpPr>
          <p:cNvPr id="56559" name="WordArt 239"/>
          <p:cNvSpPr>
            <a:spLocks noChangeArrowheads="1" noChangeShapeType="1" noTextEdit="1"/>
          </p:cNvSpPr>
          <p:nvPr/>
        </p:nvSpPr>
        <p:spPr bwMode="auto">
          <a:xfrm>
            <a:off x="5867400" y="5105400"/>
            <a:ext cx="6096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540</a:t>
            </a:r>
          </a:p>
        </p:txBody>
      </p:sp>
      <p:sp>
        <p:nvSpPr>
          <p:cNvPr id="56560" name="WordArt 240"/>
          <p:cNvSpPr>
            <a:spLocks noChangeArrowheads="1" noChangeShapeType="1" noTextEdit="1"/>
          </p:cNvSpPr>
          <p:nvPr/>
        </p:nvSpPr>
        <p:spPr bwMode="auto">
          <a:xfrm>
            <a:off x="4724400" y="5486400"/>
            <a:ext cx="6096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57" grpId="0" animBg="1"/>
      <p:bldP spid="56558" grpId="0" animBg="1"/>
      <p:bldP spid="56559" grpId="0" animBg="1"/>
      <p:bldP spid="565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72850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4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6858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FG01_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7924800" cy="528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06680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93" name="Group 133"/>
          <p:cNvGraphicFramePr>
            <a:graphicFrameLocks noGrp="1"/>
          </p:cNvGraphicFramePr>
          <p:nvPr>
            <p:ph/>
          </p:nvPr>
        </p:nvGraphicFramePr>
        <p:xfrm>
          <a:off x="2133600" y="1982788"/>
          <a:ext cx="5562600" cy="2892426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Fahrenheit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(°F)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Celsius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(°C)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Kelvin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95" name="WordArt 135"/>
          <p:cNvSpPr>
            <a:spLocks noChangeArrowheads="1" noChangeShapeType="1" noTextEdit="1"/>
          </p:cNvSpPr>
          <p:nvPr/>
        </p:nvSpPr>
        <p:spPr bwMode="auto">
          <a:xfrm>
            <a:off x="2514600" y="152400"/>
            <a:ext cx="464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Temperature Conversion</a:t>
            </a:r>
          </a:p>
        </p:txBody>
      </p:sp>
      <p:sp>
        <p:nvSpPr>
          <p:cNvPr id="41096" name="Rectangle 136"/>
          <p:cNvSpPr>
            <a:spLocks noChangeArrowheads="1"/>
          </p:cNvSpPr>
          <p:nvPr/>
        </p:nvSpPr>
        <p:spPr bwMode="auto">
          <a:xfrm>
            <a:off x="1447800" y="1295400"/>
            <a:ext cx="734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latin typeface="Arial" charset="0"/>
              </a:rPr>
              <a:t>Fill in the chart below using your </a:t>
            </a:r>
            <a:r>
              <a:rPr lang="en-US" sz="1800" b="1">
                <a:latin typeface="Arial" charset="0"/>
                <a:hlinkClick r:id="rId2" action="ppaction://hlinksldjump"/>
              </a:rPr>
              <a:t>Earth Science Reference Tables</a:t>
            </a:r>
            <a:r>
              <a:rPr lang="en-US" sz="1800" b="1">
                <a:latin typeface="Arial" charset="0"/>
              </a:rPr>
              <a:t>.</a:t>
            </a:r>
          </a:p>
        </p:txBody>
      </p:sp>
      <p:sp>
        <p:nvSpPr>
          <p:cNvPr id="41098" name="Text Box 138"/>
          <p:cNvSpPr txBox="1">
            <a:spLocks noChangeArrowheads="1"/>
          </p:cNvSpPr>
          <p:nvPr/>
        </p:nvSpPr>
        <p:spPr bwMode="auto">
          <a:xfrm>
            <a:off x="4572000" y="2727325"/>
            <a:ext cx="760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41099" name="Text Box 139"/>
          <p:cNvSpPr txBox="1">
            <a:spLocks noChangeArrowheads="1"/>
          </p:cNvSpPr>
          <p:nvPr/>
        </p:nvSpPr>
        <p:spPr bwMode="auto">
          <a:xfrm>
            <a:off x="6096000" y="2727325"/>
            <a:ext cx="123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272</a:t>
            </a:r>
          </a:p>
        </p:txBody>
      </p:sp>
      <p:sp>
        <p:nvSpPr>
          <p:cNvPr id="41100" name="Text Box 140"/>
          <p:cNvSpPr txBox="1">
            <a:spLocks noChangeArrowheads="1"/>
          </p:cNvSpPr>
          <p:nvPr/>
        </p:nvSpPr>
        <p:spPr bwMode="auto">
          <a:xfrm>
            <a:off x="2667000" y="3429000"/>
            <a:ext cx="882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86</a:t>
            </a:r>
          </a:p>
        </p:txBody>
      </p:sp>
      <p:sp>
        <p:nvSpPr>
          <p:cNvPr id="41101" name="Text Box 141"/>
          <p:cNvSpPr txBox="1">
            <a:spLocks noChangeArrowheads="1"/>
          </p:cNvSpPr>
          <p:nvPr/>
        </p:nvSpPr>
        <p:spPr bwMode="auto">
          <a:xfrm>
            <a:off x="2514600" y="4191000"/>
            <a:ext cx="123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135</a:t>
            </a:r>
          </a:p>
        </p:txBody>
      </p:sp>
      <p:sp>
        <p:nvSpPr>
          <p:cNvPr id="41102" name="Text Box 142"/>
          <p:cNvSpPr txBox="1">
            <a:spLocks noChangeArrowheads="1"/>
          </p:cNvSpPr>
          <p:nvPr/>
        </p:nvSpPr>
        <p:spPr bwMode="auto">
          <a:xfrm>
            <a:off x="4527550" y="4191000"/>
            <a:ext cx="882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57</a:t>
            </a:r>
          </a:p>
        </p:txBody>
      </p:sp>
      <p:sp>
        <p:nvSpPr>
          <p:cNvPr id="41103" name="Text Box 143"/>
          <p:cNvSpPr txBox="1">
            <a:spLocks noChangeArrowheads="1"/>
          </p:cNvSpPr>
          <p:nvPr/>
        </p:nvSpPr>
        <p:spPr bwMode="auto">
          <a:xfrm>
            <a:off x="6096000" y="3429000"/>
            <a:ext cx="123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8" grpId="0"/>
      <p:bldP spid="41101" grpId="0"/>
      <p:bldP spid="41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27038"/>
            <a:ext cx="4543425" cy="6002337"/>
          </a:xfrm>
          <a:prstGeom prst="rect">
            <a:avLst/>
          </a:prstGeom>
          <a:noFill/>
        </p:spPr>
      </p:pic>
      <p:sp>
        <p:nvSpPr>
          <p:cNvPr id="43014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77200" y="62484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Temperature Conversion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3038" y="1298575"/>
            <a:ext cx="752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</a:rPr>
              <a:t>Describe the word TEMPERATURE 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in relation to molecular motion.</a:t>
            </a:r>
          </a:p>
        </p:txBody>
      </p:sp>
      <p:pic>
        <p:nvPicPr>
          <p:cNvPr id="32777" name="Picture 9" descr="slide2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62200"/>
            <a:ext cx="5237163" cy="2844800"/>
          </a:xfrm>
          <a:prstGeom prst="rect">
            <a:avLst/>
          </a:prstGeom>
          <a:noFill/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72000" y="51054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 Black" pitchFamily="34" charset="0"/>
              </a:rPr>
              <a:t>Cold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3810000" y="5105400"/>
            <a:ext cx="596900" cy="406400"/>
          </a:xfrm>
          <a:prstGeom prst="leftArrow">
            <a:avLst>
              <a:gd name="adj1" fmla="val 43750"/>
              <a:gd name="adj2" fmla="val 61721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614863" y="6019800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 Black" pitchFamily="34" charset="0"/>
              </a:rPr>
              <a:t>Hot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 rot="10800000">
            <a:off x="5486400" y="6019800"/>
            <a:ext cx="596900" cy="406400"/>
          </a:xfrm>
          <a:prstGeom prst="leftArrow">
            <a:avLst>
              <a:gd name="adj1" fmla="val 43750"/>
              <a:gd name="adj2" fmla="val 61721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ontrols>
      <p:control spid="32778" r:id="rId2" imgW="2143080" imgH="1562040"/>
      <p:control spid="32781" r:id="rId3" imgW="2143080" imgH="156204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27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2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9" grpId="0"/>
      <p:bldP spid="32780" grpId="0" animBg="1"/>
      <p:bldP spid="32782" grpId="0"/>
      <p:bldP spid="327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1830388" y="4572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Temperature Conversion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384300" y="1450975"/>
            <a:ext cx="7359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</a:rPr>
              <a:t>What happens to molecular motion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at absolute zero?  What temperature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is this in all temperature scales?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419225" y="3581400"/>
            <a:ext cx="7513638" cy="7016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At absolute zero, all motion stops.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211388" y="4953000"/>
            <a:ext cx="833437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0K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63988" y="4953000"/>
            <a:ext cx="1685925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-273°C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554788" y="4953000"/>
            <a:ext cx="1628775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-459°F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58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 animBg="1"/>
      <p:bldP spid="35854" grpId="0" animBg="1"/>
      <p:bldP spid="35855" grpId="0" animBg="1"/>
      <p:bldP spid="358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1981200" y="9144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Specific Heat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809750" y="2286000"/>
            <a:ext cx="68183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the amount of energy required</a:t>
            </a:r>
          </a:p>
          <a:p>
            <a:pPr algn="ctr"/>
            <a:r>
              <a:rPr lang="en-US" b="1">
                <a:latin typeface="Times New Roman" pitchFamily="18" charset="0"/>
              </a:rPr>
              <a:t>to raise the temperature of </a:t>
            </a:r>
          </a:p>
          <a:p>
            <a:pPr algn="ctr"/>
            <a:r>
              <a:rPr lang="en-US" b="1">
                <a:latin typeface="Times New Roman" pitchFamily="18" charset="0"/>
              </a:rPr>
              <a:t>1 gram of a substance 1°C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905000" y="4876800"/>
            <a:ext cx="6453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latin typeface="Arial" charset="0"/>
              </a:rPr>
              <a:t>Please go to Page 1 of the  </a:t>
            </a:r>
          </a:p>
          <a:p>
            <a:pPr algn="ctr"/>
            <a:r>
              <a:rPr lang="en-US" sz="3200" b="1">
                <a:latin typeface="Arial" charset="0"/>
                <a:hlinkClick r:id="rId2" action="ppaction://hlinksldjump"/>
              </a:rPr>
              <a:t>Earth Science Reference Tables</a:t>
            </a:r>
            <a:r>
              <a:rPr lang="en-US" sz="32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6737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84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77200" y="62484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1981200" y="990600"/>
            <a:ext cx="615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Specific Heat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24000" y="2286000"/>
            <a:ext cx="73834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Why does water heat up and cool</a:t>
            </a:r>
          </a:p>
          <a:p>
            <a:pPr algn="ctr"/>
            <a:r>
              <a:rPr lang="en-US" b="1">
                <a:latin typeface="Times New Roman" pitchFamily="18" charset="0"/>
              </a:rPr>
              <a:t>down slower than land?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297113" y="4114800"/>
            <a:ext cx="6072187" cy="7016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it has a higher specific heat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 animBg="1"/>
    </p:bldLst>
  </p:timing>
</p:sld>
</file>

<file path=ppt/theme/theme1.xml><?xml version="1.0" encoding="utf-8"?>
<a:theme xmlns:a="http://schemas.openxmlformats.org/drawingml/2006/main" name="energy">
  <a:themeElements>
    <a:clrScheme name="energy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FF0000"/>
      </a:hlink>
      <a:folHlink>
        <a:srgbClr val="9933FF"/>
      </a:folHlink>
    </a:clrScheme>
    <a:fontScheme name="ener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er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FF0000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315</Words>
  <Application>Microsoft Office PowerPoint</Application>
  <PresentationFormat>On-screen Show (4:3)</PresentationFormat>
  <Paragraphs>97</Paragraphs>
  <Slides>14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Rockwell Extra Bold</vt:lpstr>
      <vt:lpstr>Arial Black</vt:lpstr>
      <vt:lpstr>energy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Notes (Part 2)</dc:title>
  <dc:subject>Energy</dc:subject>
  <dc:creator>Mark Place</dc:creator>
  <cp:lastModifiedBy>Saint Peter's</cp:lastModifiedBy>
  <cp:revision>52</cp:revision>
  <dcterms:created xsi:type="dcterms:W3CDTF">2005-11-14T12:31:09Z</dcterms:created>
  <dcterms:modified xsi:type="dcterms:W3CDTF">2013-12-04T19:49:48Z</dcterms:modified>
</cp:coreProperties>
</file>