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7" r:id="rId5"/>
    <p:sldId id="258" r:id="rId6"/>
    <p:sldId id="262" r:id="rId7"/>
    <p:sldId id="268" r:id="rId8"/>
    <p:sldId id="269" r:id="rId9"/>
    <p:sldId id="270" r:id="rId10"/>
    <p:sldId id="265" r:id="rId11"/>
    <p:sldId id="271" r:id="rId12"/>
    <p:sldId id="272" r:id="rId13"/>
    <p:sldId id="273" r:id="rId14"/>
    <p:sldId id="260" r:id="rId15"/>
    <p:sldId id="261" r:id="rId16"/>
    <p:sldId id="263" r:id="rId17"/>
    <p:sldId id="25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3066B-57D9-4D3B-AF57-6846E6E873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8A721-6A27-4B15-AE6D-E7519ADF07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BECCD-0ACB-4FB2-B2AB-8A980AAC4B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2D16F-4CA8-493B-8FE0-FCB5B40397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A1792-0085-4621-BA17-FBB368879F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A6069-3435-4E1C-9C23-5EE192502A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739FD-7748-4D8F-B7F5-3AC47156B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FF081-94F4-4A60-81B9-53A5E4D68A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5D5F4-F3C4-42B7-899D-209E40FC97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8283E-C456-4E42-9FBC-C80E8F74A3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5EBD-ADDD-4FE8-B0F9-3533BA31C0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18D2FD-1C9E-48CD-8CE2-780CEAFF13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classzone.com/books/earth_science/terc/content/visualizations/es2002/es2002page01.cfm?chapter_no=visualization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algeography.net/fundamentals/7s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classzone.com/books/earth_science/terc/content/visualizations/es2002/es2002page01.cfm?chapter_no=visualization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19" descr="u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28600" y="4724400"/>
            <a:ext cx="4652963" cy="1538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Fronts</a:t>
            </a:r>
          </a:p>
        </p:txBody>
      </p:sp>
      <p:sp>
        <p:nvSpPr>
          <p:cNvPr id="2068" name="WordArt 20"/>
          <p:cNvSpPr>
            <a:spLocks noChangeArrowheads="1" noChangeShapeType="1" noTextEdit="1"/>
          </p:cNvSpPr>
          <p:nvPr/>
        </p:nvSpPr>
        <p:spPr bwMode="auto">
          <a:xfrm>
            <a:off x="4572000" y="6324600"/>
            <a:ext cx="4572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kern="10" spc="1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©Mark Place, 2009-2010</a:t>
            </a:r>
          </a:p>
          <a:p>
            <a:pPr algn="ctr"/>
            <a:r>
              <a:rPr lang="en-US" sz="900" kern="10" spc="1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www.LearnEarthScience.com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1524000" y="0"/>
            <a:ext cx="664845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Warm Fronts</a:t>
            </a:r>
          </a:p>
        </p:txBody>
      </p:sp>
      <p:sp>
        <p:nvSpPr>
          <p:cNvPr id="13315" name="WordArt 3">
            <a:hlinkClick r:id="rId2"/>
          </p:cNvPr>
          <p:cNvSpPr>
            <a:spLocks noChangeArrowheads="1" noChangeShapeType="1" noTextEdit="1"/>
          </p:cNvSpPr>
          <p:nvPr/>
        </p:nvSpPr>
        <p:spPr bwMode="auto">
          <a:xfrm>
            <a:off x="609600" y="5410200"/>
            <a:ext cx="3295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Animation #1</a:t>
            </a:r>
          </a:p>
        </p:txBody>
      </p:sp>
      <p:pic>
        <p:nvPicPr>
          <p:cNvPr id="13320" name="Picture 8" descr="animation of a warm fron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1897063"/>
            <a:ext cx="7696200" cy="3063875"/>
          </a:xfrm>
          <a:prstGeom prst="rect">
            <a:avLst/>
          </a:prstGeom>
          <a:noFill/>
        </p:spPr>
      </p:pic>
      <p:sp>
        <p:nvSpPr>
          <p:cNvPr id="13322" name="WordArt 10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105400" y="5486400"/>
            <a:ext cx="3295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Images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cirrusfibratus02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Imag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4572000" cy="6858000"/>
          </a:xfrm>
          <a:prstGeom prst="rect">
            <a:avLst/>
          </a:prstGeom>
          <a:noFill/>
        </p:spPr>
      </p:pic>
      <p:pic>
        <p:nvPicPr>
          <p:cNvPr id="26633" name="Picture 9" descr="image0036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875" y="30163"/>
            <a:ext cx="4059238" cy="67849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cirrus_cloud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epressionCrossS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67813" cy="5194300"/>
          </a:xfrm>
          <a:prstGeom prst="rect">
            <a:avLst/>
          </a:prstGeom>
          <a:noFill/>
        </p:spPr>
      </p:pic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609600" y="304800"/>
            <a:ext cx="8001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PAGE 12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52400" y="609600"/>
            <a:ext cx="8763000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COLD FRONTS:</a:t>
            </a:r>
          </a:p>
          <a:p>
            <a:pPr lvl="3" algn="ctr">
              <a:spcBef>
                <a:spcPct val="50000"/>
              </a:spcBef>
              <a:spcAft>
                <a:spcPts val="500"/>
              </a:spcAft>
            </a:pPr>
            <a:r>
              <a:rPr lang="en-US" sz="1400" b="1">
                <a:solidFill>
                  <a:schemeClr val="bg1"/>
                </a:solidFill>
                <a:latin typeface="Verdana" pitchFamily="34" charset="0"/>
              </a:rPr>
              <a:t>Using the Words below, complete the paragraph. </a:t>
            </a:r>
          </a:p>
          <a:p>
            <a:pPr lvl="3" algn="ctr">
              <a:spcBef>
                <a:spcPct val="50000"/>
              </a:spcBef>
              <a:spcAft>
                <a:spcPts val="500"/>
              </a:spcAft>
            </a:pP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15 degrees, cold, cold, colder, colder, cooler, clouds, drier, hail, rain, thunderstroms, tornadoes, towering clouds form, warm, warmer </a:t>
            </a:r>
          </a:p>
          <a:p>
            <a:pPr lvl="3" algn="ctr">
              <a:spcBef>
                <a:spcPct val="50000"/>
              </a:spcBef>
              <a:spcAft>
                <a:spcPts val="500"/>
              </a:spcAft>
            </a:pPr>
            <a:r>
              <a:rPr lang="en-US" sz="1400" b="1">
                <a:solidFill>
                  <a:schemeClr val="bg1"/>
                </a:solidFill>
                <a:latin typeface="Verdana" pitchFamily="34" charset="0"/>
              </a:rPr>
              <a:t>Passage of a cold front: </a:t>
            </a:r>
          </a:p>
          <a:p>
            <a:pPr>
              <a:spcBef>
                <a:spcPct val="50000"/>
              </a:spcBef>
              <a:spcAft>
                <a:spcPts val="500"/>
              </a:spcAft>
            </a:pP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Cold fronts occur when a .............. air mass replaces a ................ air mass. </a:t>
            </a:r>
          </a:p>
          <a:p>
            <a:pPr>
              <a:spcBef>
                <a:spcPct val="50000"/>
              </a:spcBef>
              <a:spcAft>
                <a:spcPts val="500"/>
              </a:spcAft>
            </a:pP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In a cold front the .............. air follows the warm air, and, because .................. air is denser, pushes ................ air out of its way, forcing the warm air to rise. </a:t>
            </a:r>
          </a:p>
          <a:p>
            <a:pPr>
              <a:spcBef>
                <a:spcPct val="50000"/>
              </a:spcBef>
              <a:spcAft>
                <a:spcPts val="500"/>
              </a:spcAft>
            </a:pP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The lifting warm air mass becomes ................, and ................. start to form. </a:t>
            </a:r>
          </a:p>
          <a:p>
            <a:pPr>
              <a:spcBef>
                <a:spcPct val="50000"/>
              </a:spcBef>
              <a:spcAft>
                <a:spcPts val="500"/>
              </a:spcAft>
            </a:pP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Precipitation at cold fronts are usually heavier although less extensive (50-70 km) and less prolonged. </a:t>
            </a:r>
          </a:p>
          <a:p>
            <a:pPr>
              <a:spcBef>
                <a:spcPct val="50000"/>
              </a:spcBef>
              <a:spcAft>
                <a:spcPts val="500"/>
              </a:spcAft>
            </a:pP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The reason for this is that the uplift of warm air there is stronger due to the undercutting of cold air, so......................................., and .........., ......................................, ................ and ............................ can occur. </a:t>
            </a:r>
          </a:p>
          <a:p>
            <a:pPr>
              <a:spcBef>
                <a:spcPct val="50000"/>
              </a:spcBef>
              <a:spcAft>
                <a:spcPts val="500"/>
              </a:spcAft>
            </a:pP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The air behind a cold front is noticeably .......................... and ................... than the air ahead of it. </a:t>
            </a: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When the cold front passes through, temperatures can drop more than ........................... within the first hour.</a:t>
            </a:r>
          </a:p>
        </p:txBody>
      </p:sp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2438400" y="228600"/>
            <a:ext cx="4572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PAGE 13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" y="685800"/>
            <a:ext cx="868680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WARM FRONTS:</a:t>
            </a:r>
          </a:p>
          <a:p>
            <a:pPr lvl="3">
              <a:spcBef>
                <a:spcPct val="50000"/>
              </a:spcBef>
              <a:spcAft>
                <a:spcPts val="500"/>
              </a:spcAft>
            </a:pPr>
            <a:r>
              <a:rPr lang="en-US" sz="1400" b="1">
                <a:solidFill>
                  <a:schemeClr val="bg1"/>
                </a:solidFill>
                <a:latin typeface="Verdana" pitchFamily="34" charset="0"/>
              </a:rPr>
              <a:t>Using the Words below, complete the paragraph</a:t>
            </a:r>
          </a:p>
          <a:p>
            <a:pPr>
              <a:spcBef>
                <a:spcPct val="50000"/>
              </a:spcBef>
              <a:spcAft>
                <a:spcPts val="500"/>
              </a:spcAft>
            </a:pPr>
            <a:r>
              <a:rPr lang="en-US">
                <a:solidFill>
                  <a:schemeClr val="bg1"/>
                </a:solidFill>
              </a:rPr>
              <a:t>air, cirrus clouds, cold, colder air mass, in front of them, lifts up, move slowly, settling over the cold front, warm, warmer, warmer and more humid</a:t>
            </a:r>
            <a:endParaRPr lang="en-US" sz="1400">
              <a:solidFill>
                <a:schemeClr val="bg1"/>
              </a:solidFill>
              <a:latin typeface="Verdana" pitchFamily="34" charset="0"/>
            </a:endParaRPr>
          </a:p>
          <a:p>
            <a:pPr lvl="3">
              <a:spcBef>
                <a:spcPct val="50000"/>
              </a:spcBef>
              <a:spcAft>
                <a:spcPts val="500"/>
              </a:spcAft>
            </a:pPr>
            <a:r>
              <a:rPr lang="en-US" sz="1400" b="1">
                <a:solidFill>
                  <a:schemeClr val="bg1"/>
                </a:solidFill>
                <a:latin typeface="Verdana" pitchFamily="34" charset="0"/>
              </a:rPr>
              <a:t>Warm fronts:</a:t>
            </a:r>
          </a:p>
          <a:p>
            <a:pPr>
              <a:spcBef>
                <a:spcPct val="50000"/>
              </a:spcBef>
              <a:spcAft>
                <a:spcPts val="500"/>
              </a:spcAft>
            </a:pP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Warm fronts occur, when a ......................air mass approaches a ............................... </a:t>
            </a:r>
            <a:br>
              <a:rPr lang="en-US" sz="140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The warmer air ....................... and over the colder air. </a:t>
            </a:r>
          </a:p>
          <a:p>
            <a:pPr>
              <a:spcBef>
                <a:spcPct val="50000"/>
              </a:spcBef>
              <a:spcAft>
                <a:spcPts val="500"/>
              </a:spcAft>
            </a:pP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.................fronts are usually more gentle than ..............fronts, ................................, gently ..................................................and moving it out of the way. </a:t>
            </a:r>
          </a:p>
          <a:p>
            <a:pPr>
              <a:spcBef>
                <a:spcPct val="50000"/>
              </a:spcBef>
              <a:spcAft>
                <a:spcPts val="500"/>
              </a:spcAft>
            </a:pP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Precipitation at warm fronts are usually less heavy although more extensive (300-400 km), than at the cold fronts. The .................behind a warm front is warmer and more moist than the air ahead of it. </a:t>
            </a:r>
          </a:p>
          <a:p>
            <a:pPr>
              <a:spcBef>
                <a:spcPct val="50000"/>
              </a:spcBef>
              <a:spcAft>
                <a:spcPts val="500"/>
              </a:spcAft>
            </a:pP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Warm fronts bring more steady, lighter rain or snow ………………………, which can last from a few hours to several days. When a warm front passes through, the air becomes noticeably ...................................than it was before. </a:t>
            </a:r>
          </a:p>
          <a:p>
            <a:pPr>
              <a:spcBef>
                <a:spcPct val="50000"/>
              </a:spcBef>
              <a:spcAft>
                <a:spcPts val="500"/>
              </a:spcAft>
            </a:pPr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The first signs of the warm front are the ..........................., followed by the cirrostratus, altostratus, nimbocumulus and stratocumulus types of clouds. </a:t>
            </a: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2438400" y="228600"/>
            <a:ext cx="4572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PAGE 13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midcycl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305800" cy="5778500"/>
          </a:xfrm>
          <a:prstGeom prst="rect">
            <a:avLst/>
          </a:prstGeom>
          <a:noFill/>
        </p:spPr>
      </p:pic>
      <p:sp>
        <p:nvSpPr>
          <p:cNvPr id="6154" name="WordArt 10">
            <a:hlinkClick r:id="rId3"/>
          </p:cNvPr>
          <p:cNvSpPr>
            <a:spLocks noChangeArrowheads="1" noChangeShapeType="1" noTextEdit="1"/>
          </p:cNvSpPr>
          <p:nvPr/>
        </p:nvSpPr>
        <p:spPr bwMode="auto">
          <a:xfrm>
            <a:off x="5848350" y="6210300"/>
            <a:ext cx="3295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Animation</a:t>
            </a:r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>
            <a:off x="304800" y="6324600"/>
            <a:ext cx="4572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PAGE 12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1" descr="1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4652963" cy="2147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FRONTS</a:t>
            </a:r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381000" y="3429000"/>
            <a:ext cx="8458200" cy="2147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a boundary (interface)</a:t>
            </a:r>
          </a:p>
          <a:p>
            <a:pPr algn="ctr"/>
            <a:r>
              <a:rPr lang="en-US" sz="3600" i="1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between air masses</a:t>
            </a:r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2609850" y="1641475"/>
            <a:ext cx="3924300" cy="357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Please Go To</a:t>
            </a:r>
          </a:p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Page 14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143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8" grpId="1" animBg="1"/>
      <p:bldP spid="14339" grpId="0" animBg="1"/>
      <p:bldP spid="14339" grpId="1" animBg="1"/>
      <p:bldP spid="143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rontst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447088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819400" y="2209800"/>
            <a:ext cx="30003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The Rule: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2286000" y="3810000"/>
            <a:ext cx="4733925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triangles and bumps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always point in the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direction the front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is moving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438275" cy="1076325"/>
          </a:xfrm>
          <a:prstGeom prst="rect">
            <a:avLst/>
          </a:prstGeom>
          <a:noFill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1457325" cy="1019175"/>
          </a:xfrm>
          <a:prstGeom prst="rect">
            <a:avLst/>
          </a:prstGeom>
          <a:noFill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933700"/>
            <a:ext cx="1495425" cy="990600"/>
          </a:xfrm>
          <a:prstGeom prst="rect">
            <a:avLst/>
          </a:prstGeom>
          <a:noFill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191000"/>
            <a:ext cx="1390650" cy="952500"/>
          </a:xfrm>
          <a:prstGeom prst="rect">
            <a:avLst/>
          </a:prstGeom>
          <a:noFill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486400"/>
            <a:ext cx="1371600" cy="904875"/>
          </a:xfrm>
          <a:prstGeom prst="rect">
            <a:avLst/>
          </a:prstGeom>
          <a:noFill/>
        </p:spPr>
      </p:pic>
      <p:sp>
        <p:nvSpPr>
          <p:cNvPr id="18442" name="WordArt 10"/>
          <p:cNvSpPr>
            <a:spLocks noChangeArrowheads="1" noChangeShapeType="1" noTextEdit="1"/>
          </p:cNvSpPr>
          <p:nvPr/>
        </p:nvSpPr>
        <p:spPr bwMode="auto">
          <a:xfrm>
            <a:off x="2133600" y="381000"/>
            <a:ext cx="63627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 cold front moving south</a:t>
            </a:r>
          </a:p>
        </p:txBody>
      </p:sp>
      <p:sp>
        <p:nvSpPr>
          <p:cNvPr id="18443" name="WordArt 11"/>
          <p:cNvSpPr>
            <a:spLocks noChangeArrowheads="1" noChangeShapeType="1" noTextEdit="1"/>
          </p:cNvSpPr>
          <p:nvPr/>
        </p:nvSpPr>
        <p:spPr bwMode="auto">
          <a:xfrm>
            <a:off x="2133600" y="1752600"/>
            <a:ext cx="63627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an occluded front</a:t>
            </a:r>
          </a:p>
        </p:txBody>
      </p:sp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>
            <a:off x="2133600" y="3105150"/>
            <a:ext cx="6858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 stationary front with cold air on the south side</a:t>
            </a:r>
          </a:p>
        </p:txBody>
      </p:sp>
      <p:sp>
        <p:nvSpPr>
          <p:cNvPr id="18445" name="WordArt 13"/>
          <p:cNvSpPr>
            <a:spLocks noChangeArrowheads="1" noChangeShapeType="1" noTextEdit="1"/>
          </p:cNvSpPr>
          <p:nvPr/>
        </p:nvSpPr>
        <p:spPr bwMode="auto">
          <a:xfrm>
            <a:off x="2057400" y="4343400"/>
            <a:ext cx="63627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 warm front moving north</a:t>
            </a:r>
          </a:p>
        </p:txBody>
      </p:sp>
      <p:sp>
        <p:nvSpPr>
          <p:cNvPr id="18446" name="WordArt 14"/>
          <p:cNvSpPr>
            <a:spLocks noChangeArrowheads="1" noChangeShapeType="1" noTextEdit="1"/>
          </p:cNvSpPr>
          <p:nvPr/>
        </p:nvSpPr>
        <p:spPr bwMode="auto">
          <a:xfrm>
            <a:off x="2057400" y="5562600"/>
            <a:ext cx="6858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 stationary front with warm air on the south side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84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70" decel="100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770" decel="100000"/>
                                        <p:tgtEl>
                                          <p:spTgt spid="184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 animBg="1"/>
      <p:bldP spid="18442" grpId="1" animBg="1"/>
      <p:bldP spid="18443" grpId="0" animBg="1"/>
      <p:bldP spid="18443" grpId="1" animBg="1"/>
      <p:bldP spid="18444" grpId="0" animBg="1"/>
      <p:bldP spid="18444" grpId="1" animBg="1"/>
      <p:bldP spid="18445" grpId="0" animBg="1"/>
      <p:bldP spid="18445" grpId="1" animBg="1"/>
      <p:bldP spid="184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namerica_forecast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524000" y="0"/>
            <a:ext cx="664845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Cold Fronts</a:t>
            </a:r>
          </a:p>
        </p:txBody>
      </p:sp>
      <p:sp>
        <p:nvSpPr>
          <p:cNvPr id="9226" name="WordArt 10">
            <a:hlinkClick r:id="rId2"/>
          </p:cNvPr>
          <p:cNvSpPr>
            <a:spLocks noChangeArrowheads="1" noChangeShapeType="1" noTextEdit="1"/>
          </p:cNvSpPr>
          <p:nvPr/>
        </p:nvSpPr>
        <p:spPr bwMode="auto">
          <a:xfrm>
            <a:off x="381000" y="5257800"/>
            <a:ext cx="3295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Animation #1</a:t>
            </a:r>
          </a:p>
        </p:txBody>
      </p:sp>
      <p:pic>
        <p:nvPicPr>
          <p:cNvPr id="9228" name="Picture 12" descr="prcp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7924800" cy="3067050"/>
          </a:xfrm>
          <a:prstGeom prst="rect">
            <a:avLst/>
          </a:prstGeom>
          <a:noFill/>
        </p:spPr>
      </p:pic>
      <p:sp>
        <p:nvSpPr>
          <p:cNvPr id="9231" name="WordArt 15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105400" y="5334000"/>
            <a:ext cx="3295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Images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clouds-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lou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storm-front">
            <a:hlinkClick r:id="rId2" action="ppaction://hlinksldjump"/>
            <a:hlinkHover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217</Words>
  <Application>Microsoft Office PowerPoint</Application>
  <PresentationFormat>On-screen Show (4:3)</PresentationFormat>
  <Paragraphs>49</Paragraphs>
  <Slides>17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Verdana</vt:lpstr>
      <vt:lpstr>Times New Roman</vt:lpstr>
      <vt:lpstr>Wingdings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www.LearnEarthScience.com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Fronts</dc:title>
  <dc:subject>Weather</dc:subject>
  <dc:creator>Mark Place</dc:creator>
  <cp:lastModifiedBy>Saint Peter's</cp:lastModifiedBy>
  <cp:revision>43</cp:revision>
  <dcterms:created xsi:type="dcterms:W3CDTF">2005-04-10T20:17:44Z</dcterms:created>
  <dcterms:modified xsi:type="dcterms:W3CDTF">2013-12-04T19:57:18Z</dcterms:modified>
</cp:coreProperties>
</file>