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78" r:id="rId11"/>
    <p:sldId id="257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66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D7E09-3F6D-465F-8473-06434B6EC2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EB1C1-A150-4992-89E2-B798A97069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C3240-8AF6-46C3-8A0B-26A7914324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8C613E-9811-4833-BE06-A8545176E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92F33-A3ED-4968-AE05-5CA6904CD5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0D401-E19B-4F14-A5AE-A3B32B430E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4304C5-0D27-4CB4-B4E2-2973DED960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084F0-C657-458E-B386-FF4691C53E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07C24-077A-48F0-94B4-706441DC86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B92F0-C657-4D85-AF2E-619F8D25BC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8DBF7-A331-446D-8915-FD4F4B38AA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2FA00ED-49B4-4D68-B1C2-83296B1CA90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tomsnyder.com/products/productextras/SCISCI/waterlyrics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wtamu.edu/~crobinson/SoilWater/captubes.jp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techalive.mtu.edu/meec/module06/Permeability.ht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techalive.mtu.edu/meec/module06/Permeability.ht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techalive.mtu.edu/meec/module06/Permeability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techalive.mtu.edu/meec/module06/Permeability.ht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techalive.mtu.edu/meec/module06/Permeability.ht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WordArt 10"/>
          <p:cNvSpPr>
            <a:spLocks noChangeArrowheads="1" noChangeShapeType="1" noTextEdit="1"/>
          </p:cNvSpPr>
          <p:nvPr/>
        </p:nvSpPr>
        <p:spPr bwMode="auto">
          <a:xfrm>
            <a:off x="1544638" y="609600"/>
            <a:ext cx="6053137" cy="32670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HYDROLOGY</a:t>
            </a:r>
          </a:p>
        </p:txBody>
      </p:sp>
      <p:sp>
        <p:nvSpPr>
          <p:cNvPr id="2059" name="WordArt 11"/>
          <p:cNvSpPr>
            <a:spLocks noChangeArrowheads="1" noChangeShapeType="1" noTextEdit="1"/>
          </p:cNvSpPr>
          <p:nvPr/>
        </p:nvSpPr>
        <p:spPr bwMode="auto">
          <a:xfrm>
            <a:off x="533400" y="5105400"/>
            <a:ext cx="3352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381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Notes</a:t>
            </a:r>
          </a:p>
        </p:txBody>
      </p:sp>
      <p:sp>
        <p:nvSpPr>
          <p:cNvPr id="2060" name="WordArt 12"/>
          <p:cNvSpPr>
            <a:spLocks noChangeArrowheads="1" noChangeShapeType="1" noTextEdit="1"/>
          </p:cNvSpPr>
          <p:nvPr/>
        </p:nvSpPr>
        <p:spPr bwMode="auto">
          <a:xfrm>
            <a:off x="5257800" y="5105400"/>
            <a:ext cx="3352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381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Page 3</a:t>
            </a:r>
          </a:p>
        </p:txBody>
      </p:sp>
      <p:sp>
        <p:nvSpPr>
          <p:cNvPr id="2061" name="WordArt 13"/>
          <p:cNvSpPr>
            <a:spLocks noChangeArrowheads="1" noChangeShapeType="1" noTextEdit="1"/>
          </p:cNvSpPr>
          <p:nvPr/>
        </p:nvSpPr>
        <p:spPr bwMode="auto">
          <a:xfrm>
            <a:off x="4445000" y="6372225"/>
            <a:ext cx="4572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00" kern="10" spc="18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©Mark Place, 2009-2010</a:t>
            </a:r>
          </a:p>
          <a:p>
            <a:pPr algn="ctr"/>
            <a:r>
              <a:rPr lang="en-US" sz="900" kern="10" spc="18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 www.LearnEarthScience.com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animBg="1"/>
      <p:bldP spid="206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WordArt 4">
            <a:hlinkClick r:id="rId2"/>
          </p:cNvPr>
          <p:cNvSpPr>
            <a:spLocks noChangeArrowheads="1" noChangeShapeType="1" noTextEdit="1"/>
          </p:cNvSpPr>
          <p:nvPr/>
        </p:nvSpPr>
        <p:spPr bwMode="auto">
          <a:xfrm>
            <a:off x="685800" y="2789238"/>
            <a:ext cx="7696200" cy="1285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Water Cycle Song</a:t>
            </a:r>
          </a:p>
        </p:txBody>
      </p:sp>
      <p:pic>
        <p:nvPicPr>
          <p:cNvPr id="25605" name="Picture 5" descr="Hand_points_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68663"/>
            <a:ext cx="493713" cy="320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27038" y="3121025"/>
            <a:ext cx="1479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evaporation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362200" y="1066800"/>
            <a:ext cx="1670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condensation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048000" y="45720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infiltration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562600" y="533400"/>
            <a:ext cx="158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transpiration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7391400" y="1600200"/>
            <a:ext cx="1555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precipitation</a:t>
            </a:r>
          </a:p>
        </p:txBody>
      </p:sp>
      <p:sp>
        <p:nvSpPr>
          <p:cNvPr id="3084" name="WordArt 12"/>
          <p:cNvSpPr>
            <a:spLocks noChangeArrowheads="1" noChangeShapeType="1" noTextEdit="1"/>
          </p:cNvSpPr>
          <p:nvPr/>
        </p:nvSpPr>
        <p:spPr bwMode="auto">
          <a:xfrm>
            <a:off x="2486025" y="6019800"/>
            <a:ext cx="417195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impermeable bedrock</a:t>
            </a:r>
          </a:p>
        </p:txBody>
      </p:sp>
      <p:sp>
        <p:nvSpPr>
          <p:cNvPr id="3085" name="WordArt 13"/>
          <p:cNvSpPr>
            <a:spLocks noChangeArrowheads="1" noChangeShapeType="1" noTextEdit="1"/>
          </p:cNvSpPr>
          <p:nvPr/>
        </p:nvSpPr>
        <p:spPr bwMode="auto">
          <a:xfrm rot="226077">
            <a:off x="4953000" y="2514600"/>
            <a:ext cx="990600" cy="914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173923" scaled="1"/>
                </a:gradFill>
                <a:latin typeface="Impact"/>
              </a:rPr>
              <a:t>runoff</a:t>
            </a:r>
          </a:p>
        </p:txBody>
      </p:sp>
      <p:sp>
        <p:nvSpPr>
          <p:cNvPr id="3086" name="WordArt 14"/>
          <p:cNvSpPr>
            <a:spLocks noChangeArrowheads="1" noChangeShapeType="1" noTextEdit="1"/>
          </p:cNvSpPr>
          <p:nvPr/>
        </p:nvSpPr>
        <p:spPr bwMode="auto">
          <a:xfrm rot="-374616">
            <a:off x="5043488" y="3348038"/>
            <a:ext cx="2114550" cy="3222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774616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water table</a:t>
            </a:r>
          </a:p>
        </p:txBody>
      </p:sp>
      <p:sp>
        <p:nvSpPr>
          <p:cNvPr id="3088" name="WordArt 16"/>
          <p:cNvSpPr>
            <a:spLocks noChangeArrowheads="1" noChangeShapeType="1" noTextEdit="1"/>
          </p:cNvSpPr>
          <p:nvPr/>
        </p:nvSpPr>
        <p:spPr bwMode="auto">
          <a:xfrm>
            <a:off x="7024688" y="2747963"/>
            <a:ext cx="2019300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spc="36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zone of aeration</a:t>
            </a:r>
          </a:p>
        </p:txBody>
      </p:sp>
      <p:sp>
        <p:nvSpPr>
          <p:cNvPr id="3090" name="WordArt 18"/>
          <p:cNvSpPr>
            <a:spLocks noChangeArrowheads="1" noChangeShapeType="1" noTextEdit="1"/>
          </p:cNvSpPr>
          <p:nvPr/>
        </p:nvSpPr>
        <p:spPr bwMode="auto">
          <a:xfrm>
            <a:off x="6400800" y="4876800"/>
            <a:ext cx="25527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 spc="40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zone of saturation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3276600" y="2819400"/>
            <a:ext cx="1479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evaporation</a:t>
            </a:r>
          </a:p>
        </p:txBody>
      </p:sp>
      <p:sp>
        <p:nvSpPr>
          <p:cNvPr id="3092" name="WordArt 20"/>
          <p:cNvSpPr>
            <a:spLocks noChangeArrowheads="1" noChangeShapeType="1" noTextEdit="1"/>
          </p:cNvSpPr>
          <p:nvPr/>
        </p:nvSpPr>
        <p:spPr bwMode="auto">
          <a:xfrm rot="226077">
            <a:off x="2057400" y="2971800"/>
            <a:ext cx="990600" cy="914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173923" scaled="1"/>
                </a:gradFill>
                <a:latin typeface="Impact"/>
              </a:rPr>
              <a:t>runoff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308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70" decel="100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770" decel="100000"/>
                                        <p:tgtEl>
                                          <p:spTgt spid="309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70" decel="100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770" decel="100000"/>
                                        <p:tgtEl>
                                          <p:spTgt spid="308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  <p:bldP spid="3080" grpId="0"/>
      <p:bldP spid="3081" grpId="0"/>
      <p:bldP spid="3082" grpId="0"/>
      <p:bldP spid="3083" grpId="0"/>
      <p:bldP spid="3084" grpId="0" animBg="1"/>
      <p:bldP spid="3085" grpId="0" animBg="1"/>
      <p:bldP spid="3086" grpId="0" animBg="1"/>
      <p:bldP spid="3088" grpId="0" animBg="1"/>
      <p:bldP spid="3090" grpId="0" animBg="1"/>
      <p:bldP spid="3091" grpId="0"/>
      <p:bldP spid="309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poros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0"/>
            <a:ext cx="5394325" cy="6858000"/>
          </a:xfrm>
          <a:prstGeom prst="rect">
            <a:avLst/>
          </a:prstGeom>
          <a:noFill/>
        </p:spPr>
      </p:pic>
      <p:sp>
        <p:nvSpPr>
          <p:cNvPr id="14342" name="WordArt 6"/>
          <p:cNvSpPr>
            <a:spLocks noChangeArrowheads="1" noChangeShapeType="1" noTextEdit="1"/>
          </p:cNvSpPr>
          <p:nvPr/>
        </p:nvSpPr>
        <p:spPr bwMode="auto">
          <a:xfrm rot="5400000">
            <a:off x="-1828800" y="2590800"/>
            <a:ext cx="6477000" cy="1600200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80000"/>
                    </a:srgbClr>
                  </a:outerShdw>
                </a:effectLst>
                <a:latin typeface="Arial Black"/>
              </a:rPr>
              <a:t>Porosity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3429000"/>
            <a:ext cx="9144000" cy="3429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852488" y="1676400"/>
            <a:ext cx="74390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4000" b="1"/>
              <a:t>Total volume of empty space  </a:t>
            </a:r>
          </a:p>
          <a:p>
            <a:pPr algn="ctr"/>
            <a:r>
              <a:rPr lang="en-US" sz="4000" b="1"/>
              <a:t> ÷   total volume of soil </a:t>
            </a:r>
          </a:p>
        </p:txBody>
      </p:sp>
      <p:sp>
        <p:nvSpPr>
          <p:cNvPr id="15368" name="WordArt 8"/>
          <p:cNvSpPr>
            <a:spLocks noChangeArrowheads="1" noChangeShapeType="1" noTextEdit="1"/>
          </p:cNvSpPr>
          <p:nvPr/>
        </p:nvSpPr>
        <p:spPr bwMode="auto">
          <a:xfrm>
            <a:off x="2600325" y="228600"/>
            <a:ext cx="3943350" cy="1285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Porosity =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0" y="3581400"/>
            <a:ext cx="9144000" cy="138906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/>
              <a:t>What materials would you need to calculate the porosity of a sample of soil?</a:t>
            </a:r>
          </a:p>
        </p:txBody>
      </p:sp>
      <p:sp>
        <p:nvSpPr>
          <p:cNvPr id="15370" name="WordArt 10"/>
          <p:cNvSpPr>
            <a:spLocks noChangeArrowheads="1" noChangeShapeType="1" noTextEdit="1"/>
          </p:cNvSpPr>
          <p:nvPr/>
        </p:nvSpPr>
        <p:spPr bwMode="auto">
          <a:xfrm>
            <a:off x="533400" y="5257800"/>
            <a:ext cx="35909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graduated cylinder</a:t>
            </a:r>
          </a:p>
        </p:txBody>
      </p:sp>
      <p:sp>
        <p:nvSpPr>
          <p:cNvPr id="15371" name="WordArt 11"/>
          <p:cNvSpPr>
            <a:spLocks noChangeArrowheads="1" noChangeShapeType="1" noTextEdit="1"/>
          </p:cNvSpPr>
          <p:nvPr/>
        </p:nvSpPr>
        <p:spPr bwMode="auto">
          <a:xfrm>
            <a:off x="5029200" y="5334000"/>
            <a:ext cx="359092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8" grpId="0" animBg="1"/>
      <p:bldP spid="15366" grpId="0" animBg="1"/>
      <p:bldP spid="15370" grpId="0" animBg="1"/>
      <p:bldP spid="1537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431800" y="98425"/>
            <a:ext cx="8278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</a:rPr>
              <a:t>***Particle size </a:t>
            </a:r>
            <a:r>
              <a:rPr lang="en-US" sz="2800" b="1" u="sng">
                <a:latin typeface="Times New Roman" pitchFamily="18" charset="0"/>
              </a:rPr>
              <a:t>alone</a:t>
            </a:r>
            <a:r>
              <a:rPr lang="en-US" sz="2800" b="1">
                <a:latin typeface="Times New Roman" pitchFamily="18" charset="0"/>
              </a:rPr>
              <a:t> does not determine porosity***</a:t>
            </a:r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1333500" y="841375"/>
            <a:ext cx="0" cy="502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1333500" y="5870575"/>
            <a:ext cx="731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9" name="WordArt 15"/>
          <p:cNvSpPr>
            <a:spLocks noChangeArrowheads="1" noChangeShapeType="1" noTextEdit="1"/>
          </p:cNvSpPr>
          <p:nvPr/>
        </p:nvSpPr>
        <p:spPr bwMode="auto">
          <a:xfrm rot="5400000">
            <a:off x="-1619250" y="3108325"/>
            <a:ext cx="5029200" cy="6477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Particle Size</a:t>
            </a:r>
          </a:p>
        </p:txBody>
      </p:sp>
      <p:sp>
        <p:nvSpPr>
          <p:cNvPr id="16400" name="WordArt 16"/>
          <p:cNvSpPr>
            <a:spLocks noChangeArrowheads="1" noChangeShapeType="1" noTextEdit="1"/>
          </p:cNvSpPr>
          <p:nvPr/>
        </p:nvSpPr>
        <p:spPr bwMode="auto">
          <a:xfrm>
            <a:off x="2895600" y="6022975"/>
            <a:ext cx="4191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Porosity</a:t>
            </a: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1333500" y="3508375"/>
            <a:ext cx="7315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90500" y="1371600"/>
            <a:ext cx="8763000" cy="3505200"/>
          </a:xfrm>
          <a:prstGeom prst="rect">
            <a:avLst/>
          </a:prstGeom>
          <a:solidFill>
            <a:srgbClr val="FFFFFF"/>
          </a:solidFill>
          <a:ln w="0">
            <a:noFill/>
            <a:miter lim="800000"/>
            <a:headEnd/>
            <a:tailEnd/>
          </a:ln>
        </p:spPr>
        <p:txBody>
          <a:bodyPr/>
          <a:lstStyle/>
          <a:p>
            <a:pPr marL="800100" lvl="1" indent="-342900"/>
            <a:r>
              <a:rPr lang="en-US" sz="3600" b="1">
                <a:latin typeface="Times New Roman" pitchFamily="18" charset="0"/>
              </a:rPr>
              <a:t>Which is more porous, a container of:</a:t>
            </a:r>
          </a:p>
          <a:p>
            <a:pPr marL="800100" lvl="1" indent="-342900"/>
            <a:endParaRPr lang="en-US" sz="3600" b="1">
              <a:latin typeface="Times New Roman" pitchFamily="18" charset="0"/>
            </a:endParaRPr>
          </a:p>
          <a:p>
            <a:pPr marL="800100" lvl="1" indent="-342900">
              <a:buFontTx/>
              <a:buAutoNum type="alphaLcPeriod"/>
            </a:pPr>
            <a:r>
              <a:rPr lang="en-US" sz="2000" b="1">
                <a:latin typeface="Times New Roman" pitchFamily="18" charset="0"/>
              </a:rPr>
              <a:t>round particles	       	or		angular particles</a:t>
            </a:r>
          </a:p>
          <a:p>
            <a:pPr marL="800100" lvl="1" indent="-342900">
              <a:buFontTx/>
              <a:buAutoNum type="alphaLcPeriod"/>
            </a:pPr>
            <a:endParaRPr lang="en-US" sz="2000" b="1">
              <a:latin typeface="Times New Roman" pitchFamily="18" charset="0"/>
            </a:endParaRPr>
          </a:p>
          <a:p>
            <a:pPr marL="800100" lvl="1" indent="-342900">
              <a:buFontTx/>
              <a:buAutoNum type="alphaLcPeriod" startAt="2"/>
            </a:pPr>
            <a:r>
              <a:rPr lang="en-US" sz="2000" b="1">
                <a:latin typeface="Times New Roman" pitchFamily="18" charset="0"/>
              </a:rPr>
              <a:t>tightly packed particles   or 		loosely packed particles</a:t>
            </a:r>
          </a:p>
          <a:p>
            <a:pPr marL="800100" lvl="1" indent="-342900">
              <a:buFontTx/>
              <a:buAutoNum type="alphaLcPeriod" startAt="2"/>
            </a:pPr>
            <a:endParaRPr lang="en-US" sz="2000" b="1">
              <a:latin typeface="Times New Roman" pitchFamily="18" charset="0"/>
            </a:endParaRPr>
          </a:p>
          <a:p>
            <a:pPr marL="800100" lvl="1" indent="-342900"/>
            <a:r>
              <a:rPr lang="en-US" sz="2000" b="1">
                <a:latin typeface="Times New Roman" pitchFamily="18" charset="0"/>
              </a:rPr>
              <a:t>c. 	well-sorted particles 	or		unsorted particles</a:t>
            </a:r>
          </a:p>
          <a:p>
            <a:pPr marL="800100" lvl="1" indent="-342900"/>
            <a:r>
              <a:rPr lang="en-US" sz="2000" b="1">
                <a:latin typeface="Times New Roman" pitchFamily="18" charset="0"/>
              </a:rPr>
              <a:t>	</a:t>
            </a:r>
          </a:p>
          <a:p>
            <a:pPr marL="342900" indent="-342900"/>
            <a:r>
              <a:rPr lang="en-US" sz="2000" b="1">
                <a:latin typeface="Times New Roman" pitchFamily="18" charset="0"/>
              </a:rPr>
              <a:t>       d.  	large beads		or		small beads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685800" y="2514600"/>
            <a:ext cx="2362200" cy="3810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5483225" y="3087688"/>
            <a:ext cx="3051175" cy="3810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990600" y="3733800"/>
            <a:ext cx="2362200" cy="3810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457200" y="4191000"/>
            <a:ext cx="8077200" cy="6858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nimBg="1"/>
      <p:bldP spid="17416" grpId="0" animBg="1"/>
      <p:bldP spid="17417" grpId="0" animBg="1"/>
      <p:bldP spid="174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 rot="5400000">
            <a:off x="-1828800" y="2590800"/>
            <a:ext cx="6477000" cy="1600200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200"/>
                    </a:gs>
                    <a:gs pos="22500">
                      <a:srgbClr val="FF7A00"/>
                    </a:gs>
                    <a:gs pos="35000">
                      <a:srgbClr val="FF0300"/>
                    </a:gs>
                    <a:gs pos="50000">
                      <a:srgbClr val="4D0808"/>
                    </a:gs>
                    <a:gs pos="65000">
                      <a:srgbClr val="FF0300"/>
                    </a:gs>
                    <a:gs pos="77500">
                      <a:srgbClr val="FF7A00"/>
                    </a:gs>
                    <a:gs pos="100000">
                      <a:srgbClr val="FFF200"/>
                    </a:gs>
                  </a:gsLst>
                  <a:lin ang="16200000" scaled="1"/>
                </a:gradFill>
                <a:effectLst>
                  <a:outerShdw dist="99190" dir="7788334" algn="ctr" rotWithShape="0">
                    <a:srgbClr val="000080">
                      <a:alpha val="80000"/>
                    </a:srgbClr>
                  </a:outerShdw>
                </a:effectLst>
                <a:latin typeface="Arial Black"/>
              </a:rPr>
              <a:t>Capillarity</a:t>
            </a:r>
          </a:p>
        </p:txBody>
      </p:sp>
      <p:pic>
        <p:nvPicPr>
          <p:cNvPr id="18441" name="Picture 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169988"/>
            <a:ext cx="6021388" cy="451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42" name="Freeform 10"/>
          <p:cNvSpPr>
            <a:spLocks/>
          </p:cNvSpPr>
          <p:nvPr/>
        </p:nvSpPr>
        <p:spPr bwMode="auto">
          <a:xfrm>
            <a:off x="4411663" y="1973263"/>
            <a:ext cx="2844800" cy="27733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8" y="156"/>
              </a:cxn>
              <a:cxn ang="0">
                <a:pos x="165" y="320"/>
              </a:cxn>
              <a:cxn ang="0">
                <a:pos x="211" y="403"/>
              </a:cxn>
              <a:cxn ang="0">
                <a:pos x="247" y="686"/>
              </a:cxn>
              <a:cxn ang="0">
                <a:pos x="275" y="860"/>
              </a:cxn>
              <a:cxn ang="0">
                <a:pos x="330" y="887"/>
              </a:cxn>
              <a:cxn ang="0">
                <a:pos x="394" y="951"/>
              </a:cxn>
              <a:cxn ang="0">
                <a:pos x="412" y="979"/>
              </a:cxn>
              <a:cxn ang="0">
                <a:pos x="439" y="997"/>
              </a:cxn>
              <a:cxn ang="0">
                <a:pos x="494" y="1098"/>
              </a:cxn>
              <a:cxn ang="0">
                <a:pos x="512" y="1162"/>
              </a:cxn>
              <a:cxn ang="0">
                <a:pos x="558" y="1207"/>
              </a:cxn>
              <a:cxn ang="0">
                <a:pos x="613" y="1271"/>
              </a:cxn>
              <a:cxn ang="0">
                <a:pos x="650" y="1317"/>
              </a:cxn>
              <a:cxn ang="0">
                <a:pos x="659" y="1344"/>
              </a:cxn>
              <a:cxn ang="0">
                <a:pos x="768" y="1454"/>
              </a:cxn>
              <a:cxn ang="0">
                <a:pos x="832" y="1491"/>
              </a:cxn>
              <a:cxn ang="0">
                <a:pos x="951" y="1500"/>
              </a:cxn>
              <a:cxn ang="0">
                <a:pos x="1061" y="1536"/>
              </a:cxn>
              <a:cxn ang="0">
                <a:pos x="1262" y="1564"/>
              </a:cxn>
              <a:cxn ang="0">
                <a:pos x="1363" y="1628"/>
              </a:cxn>
              <a:cxn ang="0">
                <a:pos x="1463" y="1655"/>
              </a:cxn>
              <a:cxn ang="0">
                <a:pos x="1536" y="1692"/>
              </a:cxn>
              <a:cxn ang="0">
                <a:pos x="1564" y="1701"/>
              </a:cxn>
              <a:cxn ang="0">
                <a:pos x="1792" y="1747"/>
              </a:cxn>
            </a:cxnLst>
            <a:rect l="0" t="0" r="r" b="b"/>
            <a:pathLst>
              <a:path w="1792" h="1747">
                <a:moveTo>
                  <a:pt x="0" y="0"/>
                </a:moveTo>
                <a:cubicBezTo>
                  <a:pt x="22" y="62"/>
                  <a:pt x="62" y="134"/>
                  <a:pt x="128" y="156"/>
                </a:cubicBezTo>
                <a:cubicBezTo>
                  <a:pt x="148" y="210"/>
                  <a:pt x="150" y="265"/>
                  <a:pt x="165" y="320"/>
                </a:cubicBezTo>
                <a:cubicBezTo>
                  <a:pt x="174" y="350"/>
                  <a:pt x="211" y="403"/>
                  <a:pt x="211" y="403"/>
                </a:cubicBezTo>
                <a:cubicBezTo>
                  <a:pt x="242" y="496"/>
                  <a:pt x="216" y="594"/>
                  <a:pt x="247" y="686"/>
                </a:cubicBezTo>
                <a:cubicBezTo>
                  <a:pt x="250" y="707"/>
                  <a:pt x="271" y="848"/>
                  <a:pt x="275" y="860"/>
                </a:cubicBezTo>
                <a:cubicBezTo>
                  <a:pt x="280" y="874"/>
                  <a:pt x="319" y="883"/>
                  <a:pt x="330" y="887"/>
                </a:cubicBezTo>
                <a:cubicBezTo>
                  <a:pt x="353" y="912"/>
                  <a:pt x="365" y="932"/>
                  <a:pt x="394" y="951"/>
                </a:cubicBezTo>
                <a:cubicBezTo>
                  <a:pt x="400" y="960"/>
                  <a:pt x="404" y="971"/>
                  <a:pt x="412" y="979"/>
                </a:cubicBezTo>
                <a:cubicBezTo>
                  <a:pt x="420" y="987"/>
                  <a:pt x="433" y="988"/>
                  <a:pt x="439" y="997"/>
                </a:cubicBezTo>
                <a:cubicBezTo>
                  <a:pt x="470" y="1047"/>
                  <a:pt x="451" y="1053"/>
                  <a:pt x="494" y="1098"/>
                </a:cubicBezTo>
                <a:cubicBezTo>
                  <a:pt x="495" y="1100"/>
                  <a:pt x="508" y="1156"/>
                  <a:pt x="512" y="1162"/>
                </a:cubicBezTo>
                <a:cubicBezTo>
                  <a:pt x="525" y="1179"/>
                  <a:pt x="546" y="1189"/>
                  <a:pt x="558" y="1207"/>
                </a:cubicBezTo>
                <a:cubicBezTo>
                  <a:pt x="581" y="1243"/>
                  <a:pt x="572" y="1257"/>
                  <a:pt x="613" y="1271"/>
                </a:cubicBezTo>
                <a:cubicBezTo>
                  <a:pt x="624" y="1288"/>
                  <a:pt x="640" y="1300"/>
                  <a:pt x="650" y="1317"/>
                </a:cubicBezTo>
                <a:cubicBezTo>
                  <a:pt x="655" y="1325"/>
                  <a:pt x="654" y="1336"/>
                  <a:pt x="659" y="1344"/>
                </a:cubicBezTo>
                <a:cubicBezTo>
                  <a:pt x="689" y="1396"/>
                  <a:pt x="719" y="1422"/>
                  <a:pt x="768" y="1454"/>
                </a:cubicBezTo>
                <a:cubicBezTo>
                  <a:pt x="779" y="1461"/>
                  <a:pt x="821" y="1489"/>
                  <a:pt x="832" y="1491"/>
                </a:cubicBezTo>
                <a:cubicBezTo>
                  <a:pt x="871" y="1498"/>
                  <a:pt x="911" y="1497"/>
                  <a:pt x="951" y="1500"/>
                </a:cubicBezTo>
                <a:cubicBezTo>
                  <a:pt x="990" y="1525"/>
                  <a:pt x="1013" y="1528"/>
                  <a:pt x="1061" y="1536"/>
                </a:cubicBezTo>
                <a:cubicBezTo>
                  <a:pt x="1123" y="1559"/>
                  <a:pt x="1196" y="1557"/>
                  <a:pt x="1262" y="1564"/>
                </a:cubicBezTo>
                <a:cubicBezTo>
                  <a:pt x="1303" y="1577"/>
                  <a:pt x="1328" y="1608"/>
                  <a:pt x="1363" y="1628"/>
                </a:cubicBezTo>
                <a:cubicBezTo>
                  <a:pt x="1392" y="1645"/>
                  <a:pt x="1431" y="1644"/>
                  <a:pt x="1463" y="1655"/>
                </a:cubicBezTo>
                <a:cubicBezTo>
                  <a:pt x="1495" y="1687"/>
                  <a:pt x="1474" y="1672"/>
                  <a:pt x="1536" y="1692"/>
                </a:cubicBezTo>
                <a:cubicBezTo>
                  <a:pt x="1545" y="1695"/>
                  <a:pt x="1564" y="1701"/>
                  <a:pt x="1564" y="1701"/>
                </a:cubicBezTo>
                <a:cubicBezTo>
                  <a:pt x="1629" y="1744"/>
                  <a:pt x="1716" y="1747"/>
                  <a:pt x="1792" y="1747"/>
                </a:cubicBez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WordArt 4">
            <a:hlinkClick r:id="rId2"/>
          </p:cNvPr>
          <p:cNvSpPr>
            <a:spLocks noChangeArrowheads="1" noChangeShapeType="1" noTextEdit="1"/>
          </p:cNvSpPr>
          <p:nvPr/>
        </p:nvSpPr>
        <p:spPr bwMode="auto">
          <a:xfrm>
            <a:off x="304800" y="2789238"/>
            <a:ext cx="8534400" cy="1285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PERMEABILITY</a:t>
            </a:r>
          </a:p>
        </p:txBody>
      </p:sp>
      <p:pic>
        <p:nvPicPr>
          <p:cNvPr id="19461" name="Picture 5" descr="Hand_points_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19063" y="1643063"/>
            <a:ext cx="1343025" cy="64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>
            <a:hlinkClick r:id="rId2"/>
          </p:cNvPr>
          <p:cNvSpPr>
            <a:spLocks noChangeArrowheads="1" noChangeShapeType="1" noTextEdit="1"/>
          </p:cNvSpPr>
          <p:nvPr/>
        </p:nvSpPr>
        <p:spPr bwMode="auto">
          <a:xfrm>
            <a:off x="457200" y="228600"/>
            <a:ext cx="8534400" cy="1285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PERMEABILITY</a:t>
            </a:r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63" y="2043113"/>
            <a:ext cx="9067800" cy="232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219200" y="4419600"/>
            <a:ext cx="65214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Which column would allow water </a:t>
            </a:r>
          </a:p>
          <a:p>
            <a:pPr algn="ctr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to flow through fastest? Why?</a:t>
            </a:r>
          </a:p>
        </p:txBody>
      </p:sp>
      <p:sp>
        <p:nvSpPr>
          <p:cNvPr id="20487" name="WordArt 7"/>
          <p:cNvSpPr>
            <a:spLocks noChangeArrowheads="1" noChangeShapeType="1" noTextEdit="1"/>
          </p:cNvSpPr>
          <p:nvPr/>
        </p:nvSpPr>
        <p:spPr bwMode="auto">
          <a:xfrm>
            <a:off x="685800" y="5743575"/>
            <a:ext cx="8077200" cy="1114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A, because the particles are largest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2">
            <a:hlinkClick r:id="rId2"/>
          </p:cNvPr>
          <p:cNvSpPr>
            <a:spLocks noChangeArrowheads="1" noChangeShapeType="1" noTextEdit="1"/>
          </p:cNvSpPr>
          <p:nvPr/>
        </p:nvSpPr>
        <p:spPr bwMode="auto">
          <a:xfrm rot="5400000">
            <a:off x="-1566862" y="2633662"/>
            <a:ext cx="5638800" cy="128587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5000">
                      <a:srgbClr val="66008F"/>
                    </a:gs>
                    <a:gs pos="32499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1">
                      <a:srgbClr val="FF0000"/>
                    </a:gs>
                    <a:gs pos="67501">
                      <a:srgbClr val="BA0066"/>
                    </a:gs>
                    <a:gs pos="85000">
                      <a:srgbClr val="66008F"/>
                    </a:gs>
                    <a:gs pos="100000">
                      <a:srgbClr val="000082"/>
                    </a:gs>
                  </a:gsLst>
                  <a:lin ang="5400000" scaled="1"/>
                </a:gradFill>
                <a:latin typeface="Arial Black"/>
              </a:rPr>
              <a:t>PERMEABILITY</a:t>
            </a:r>
          </a:p>
        </p:txBody>
      </p:sp>
      <p:sp>
        <p:nvSpPr>
          <p:cNvPr id="22535" name="WordArt 7">
            <a:hlinkClick r:id="rId2"/>
          </p:cNvPr>
          <p:cNvSpPr>
            <a:spLocks noChangeArrowheads="1" noChangeShapeType="1" noTextEdit="1"/>
          </p:cNvSpPr>
          <p:nvPr/>
        </p:nvSpPr>
        <p:spPr bwMode="auto">
          <a:xfrm>
            <a:off x="2133600" y="6019800"/>
            <a:ext cx="5638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5000">
                      <a:srgbClr val="66008F"/>
                    </a:gs>
                    <a:gs pos="32499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1">
                      <a:srgbClr val="FF0000"/>
                    </a:gs>
                    <a:gs pos="67501">
                      <a:srgbClr val="BA0066"/>
                    </a:gs>
                    <a:gs pos="85000">
                      <a:srgbClr val="66008F"/>
                    </a:gs>
                    <a:gs pos="100000">
                      <a:srgbClr val="000082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Particle Size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flipV="1">
            <a:off x="1981200" y="685800"/>
            <a:ext cx="6096000" cy="51054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663700" y="641350"/>
            <a:ext cx="5818188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6000">
                <a:solidFill>
                  <a:schemeClr val="bg1"/>
                </a:solidFill>
              </a:rPr>
              <a:t>The water cycle </a:t>
            </a:r>
          </a:p>
          <a:p>
            <a:pPr algn="ctr"/>
            <a:r>
              <a:rPr lang="en-US" sz="6000">
                <a:solidFill>
                  <a:schemeClr val="bg1"/>
                </a:solidFill>
              </a:rPr>
              <a:t>is also called the</a:t>
            </a:r>
          </a:p>
          <a:p>
            <a:pPr algn="ctr"/>
            <a:endParaRPr lang="en-US" sz="6000">
              <a:solidFill>
                <a:schemeClr val="bg1"/>
              </a:solidFill>
            </a:endParaRPr>
          </a:p>
          <a:p>
            <a:pPr algn="ctr"/>
            <a:endParaRPr lang="en-US" sz="6000">
              <a:solidFill>
                <a:schemeClr val="bg1"/>
              </a:solidFill>
            </a:endParaRPr>
          </a:p>
          <a:p>
            <a:pPr algn="ctr"/>
            <a:r>
              <a:rPr lang="en-US" sz="600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6000">
                <a:solidFill>
                  <a:schemeClr val="bg1"/>
                </a:solidFill>
              </a:rPr>
              <a:t>cycle.</a:t>
            </a:r>
          </a:p>
        </p:txBody>
      </p:sp>
      <p:sp>
        <p:nvSpPr>
          <p:cNvPr id="4106" name="WordArt 10"/>
          <p:cNvSpPr>
            <a:spLocks noChangeArrowheads="1" noChangeShapeType="1" noTextEdit="1"/>
          </p:cNvSpPr>
          <p:nvPr/>
        </p:nvSpPr>
        <p:spPr bwMode="auto">
          <a:xfrm>
            <a:off x="2144713" y="2971800"/>
            <a:ext cx="4852987" cy="17827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hydrological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>
            <a:hlinkClick r:id="rId2"/>
          </p:cNvPr>
          <p:cNvSpPr>
            <a:spLocks noChangeArrowheads="1" noChangeShapeType="1" noTextEdit="1"/>
          </p:cNvSpPr>
          <p:nvPr/>
        </p:nvSpPr>
        <p:spPr bwMode="auto">
          <a:xfrm>
            <a:off x="457200" y="228600"/>
            <a:ext cx="8534400" cy="1285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PERMEABILITY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752600"/>
            <a:ext cx="9067800" cy="232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58750" y="4267200"/>
            <a:ext cx="87439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If you join sediment from A and D, </a:t>
            </a:r>
          </a:p>
          <a:p>
            <a:pPr algn="ctr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what would happen to the permeability? Why?</a:t>
            </a:r>
          </a:p>
        </p:txBody>
      </p:sp>
      <p:sp>
        <p:nvSpPr>
          <p:cNvPr id="21511" name="WordArt 7"/>
          <p:cNvSpPr>
            <a:spLocks noChangeArrowheads="1" noChangeShapeType="1" noTextEdit="1"/>
          </p:cNvSpPr>
          <p:nvPr/>
        </p:nvSpPr>
        <p:spPr bwMode="auto">
          <a:xfrm>
            <a:off x="228600" y="5638800"/>
            <a:ext cx="8763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Decreases because the small particles fill in the spaces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2">
            <a:hlinkClick r:id="rId2"/>
          </p:cNvPr>
          <p:cNvSpPr>
            <a:spLocks noChangeArrowheads="1" noChangeShapeType="1" noTextEdit="1"/>
          </p:cNvSpPr>
          <p:nvPr/>
        </p:nvSpPr>
        <p:spPr bwMode="auto">
          <a:xfrm>
            <a:off x="457200" y="228600"/>
            <a:ext cx="8534400" cy="1285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PERMEABILITY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533400" y="1981200"/>
            <a:ext cx="8001000" cy="32766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4000" b="1">
                <a:solidFill>
                  <a:schemeClr val="bg1"/>
                </a:solidFill>
                <a:latin typeface="Times New Roman" pitchFamily="18" charset="0"/>
              </a:rPr>
              <a:t>Which is more permeable?</a:t>
            </a:r>
          </a:p>
          <a:p>
            <a:r>
              <a:rPr lang="en-US" sz="2400" b="1">
                <a:solidFill>
                  <a:schemeClr val="bg1"/>
                </a:solidFill>
              </a:rPr>
              <a:t>   </a:t>
            </a:r>
          </a:p>
          <a:p>
            <a:r>
              <a:rPr lang="en-US" sz="3200" b="1">
                <a:solidFill>
                  <a:schemeClr val="bg1"/>
                </a:solidFill>
                <a:latin typeface="Times New Roman" pitchFamily="18" charset="0"/>
              </a:rPr>
              <a:t>a.     small particles	or	large particles</a:t>
            </a:r>
          </a:p>
          <a:p>
            <a:endParaRPr lang="en-US" sz="3200" b="1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n-US" sz="3200" b="1">
                <a:solidFill>
                  <a:schemeClr val="bg1"/>
                </a:solidFill>
                <a:latin typeface="Times New Roman" pitchFamily="18" charset="0"/>
              </a:rPr>
              <a:t>b.     frozen ground	or 	unfrozen ground</a:t>
            </a:r>
            <a:endParaRPr lang="en-US" sz="3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4986338" y="2971800"/>
            <a:ext cx="2938462" cy="5334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4953000" y="3962400"/>
            <a:ext cx="3505200" cy="5334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/>
      <p:bldP spid="2356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7" name="Picture 11" descr="gascoyne_river_plantation_ste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862013" y="304800"/>
            <a:ext cx="7419975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spc="36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FACTORS AFFECTING </a:t>
            </a:r>
          </a:p>
          <a:p>
            <a:pPr algn="ctr"/>
            <a:r>
              <a:rPr lang="en-US" kern="10" spc="36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RUNOFF AND STREAM DISCHARGE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508000" y="2055813"/>
            <a:ext cx="8128000" cy="27447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/>
            <a:r>
              <a:rPr lang="en-US" sz="2400">
                <a:latin typeface="Times New Roman" pitchFamily="18" charset="0"/>
              </a:rPr>
              <a:t>Which will result in greater runoff and stream discharge?</a:t>
            </a:r>
          </a:p>
          <a:p>
            <a:pPr marL="342900" indent="-342900"/>
            <a:endParaRPr lang="en-US" sz="2400">
              <a:latin typeface="Times New Roman" pitchFamily="18" charset="0"/>
            </a:endParaRPr>
          </a:p>
          <a:p>
            <a:pPr marL="342900" indent="-342900">
              <a:buFontTx/>
              <a:buAutoNum type="alphaLcPeriod"/>
            </a:pPr>
            <a:r>
              <a:rPr lang="en-US" b="1">
                <a:latin typeface="Times New Roman" pitchFamily="18" charset="0"/>
              </a:rPr>
              <a:t>an area that is vegetated		or		an area that is barren</a:t>
            </a:r>
          </a:p>
          <a:p>
            <a:pPr marL="342900" indent="-342900">
              <a:buFontTx/>
              <a:buAutoNum type="alphaLcPeriod"/>
            </a:pPr>
            <a:endParaRPr lang="en-US">
              <a:latin typeface="Times New Roman" pitchFamily="18" charset="0"/>
            </a:endParaRPr>
          </a:p>
          <a:p>
            <a:pPr marL="342900" indent="-342900">
              <a:buFontTx/>
              <a:buAutoNum type="alphaLcPeriod" startAt="2"/>
            </a:pPr>
            <a:r>
              <a:rPr lang="en-US" b="1">
                <a:latin typeface="Times New Roman" pitchFamily="18" charset="0"/>
              </a:rPr>
              <a:t>an area that has a steep slope	or		an area that is flat</a:t>
            </a:r>
          </a:p>
          <a:p>
            <a:pPr marL="342900" indent="-342900">
              <a:buFontTx/>
              <a:buAutoNum type="alphaLcPeriod" startAt="2"/>
            </a:pPr>
            <a:endParaRPr lang="en-US">
              <a:latin typeface="Times New Roman" pitchFamily="18" charset="0"/>
            </a:endParaRPr>
          </a:p>
          <a:p>
            <a:pPr marL="342900" indent="-342900">
              <a:buFontTx/>
              <a:buAutoNum type="alphaLcPeriod" startAt="3"/>
            </a:pPr>
            <a:r>
              <a:rPr lang="en-US" b="1">
                <a:latin typeface="Times New Roman" pitchFamily="18" charset="0"/>
              </a:rPr>
              <a:t>ground that is frozen		or		ground that is unfrozen</a:t>
            </a:r>
          </a:p>
          <a:p>
            <a:pPr marL="342900" indent="-342900">
              <a:buFontTx/>
              <a:buAutoNum type="alphaLcPeriod" startAt="3"/>
            </a:pPr>
            <a:endParaRPr lang="en-US">
              <a:latin typeface="Times New Roman" pitchFamily="18" charset="0"/>
            </a:endParaRPr>
          </a:p>
          <a:p>
            <a:pPr marL="342900" indent="-342900"/>
            <a:r>
              <a:rPr lang="en-US" b="1">
                <a:latin typeface="Times New Roman" pitchFamily="18" charset="0"/>
              </a:rPr>
              <a:t>d.  ground that is saturated		or 		ground that unsaturated</a:t>
            </a:r>
            <a:r>
              <a:rPr lang="en-US">
                <a:latin typeface="Times New Roman" pitchFamily="18" charset="0"/>
              </a:rPr>
              <a:t> </a:t>
            </a:r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5926138" y="2816225"/>
            <a:ext cx="2438400" cy="3810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750888" y="3340100"/>
            <a:ext cx="3124200" cy="3810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773113" y="3898900"/>
            <a:ext cx="2579687" cy="3810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762000" y="4419600"/>
            <a:ext cx="2667000" cy="457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1" grpId="0" animBg="1"/>
      <p:bldP spid="24582" grpId="0" animBg="1"/>
      <p:bldP spid="24583" grpId="0" animBg="1"/>
      <p:bldP spid="24584" grpId="0" animBg="1"/>
      <p:bldP spid="2458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179513" y="644525"/>
            <a:ext cx="6788150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6000">
                <a:solidFill>
                  <a:schemeClr val="bg1"/>
                </a:solidFill>
              </a:rPr>
              <a:t>Water that is stored</a:t>
            </a:r>
          </a:p>
          <a:p>
            <a:pPr algn="ctr"/>
            <a:r>
              <a:rPr lang="en-US" sz="6000">
                <a:solidFill>
                  <a:schemeClr val="bg1"/>
                </a:solidFill>
              </a:rPr>
              <a:t> in the oceans and </a:t>
            </a:r>
          </a:p>
          <a:p>
            <a:pPr algn="ctr"/>
            <a:r>
              <a:rPr lang="en-US" sz="6000">
                <a:solidFill>
                  <a:schemeClr val="bg1"/>
                </a:solidFill>
              </a:rPr>
              <a:t>lakes can</a:t>
            </a:r>
          </a:p>
          <a:p>
            <a:pPr algn="ctr"/>
            <a:endParaRPr lang="en-US" sz="6000">
              <a:solidFill>
                <a:schemeClr val="bg1"/>
              </a:solidFill>
            </a:endParaRPr>
          </a:p>
          <a:p>
            <a:pPr algn="ctr"/>
            <a:r>
              <a:rPr lang="en-US" sz="600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6000">
                <a:solidFill>
                  <a:schemeClr val="bg1"/>
                </a:solidFill>
              </a:rPr>
              <a:t>and become a gas.</a:t>
            </a:r>
            <a:r>
              <a:rPr lang="en-US"/>
              <a:t> </a:t>
            </a:r>
          </a:p>
        </p:txBody>
      </p:sp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2144713" y="3429000"/>
            <a:ext cx="4852987" cy="17827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evaporate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36525" y="449263"/>
            <a:ext cx="88677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6000">
                <a:solidFill>
                  <a:schemeClr val="bg1"/>
                </a:solidFill>
              </a:rPr>
              <a:t>As the water </a:t>
            </a:r>
          </a:p>
          <a:p>
            <a:pPr algn="ctr"/>
            <a:r>
              <a:rPr lang="en-US" sz="6000">
                <a:solidFill>
                  <a:schemeClr val="bg1"/>
                </a:solidFill>
              </a:rPr>
              <a:t>rises through the </a:t>
            </a:r>
          </a:p>
          <a:p>
            <a:pPr algn="ctr"/>
            <a:r>
              <a:rPr lang="en-US" sz="6000">
                <a:solidFill>
                  <a:schemeClr val="bg1"/>
                </a:solidFill>
              </a:rPr>
              <a:t>atmosphere, it cools, </a:t>
            </a:r>
          </a:p>
          <a:p>
            <a:pPr algn="ctr"/>
            <a:r>
              <a:rPr lang="en-US" sz="6000">
                <a:solidFill>
                  <a:schemeClr val="bg1"/>
                </a:solidFill>
              </a:rPr>
              <a:t>condenses and becomes </a:t>
            </a:r>
          </a:p>
        </p:txBody>
      </p:sp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2144713" y="4419600"/>
            <a:ext cx="4852987" cy="17827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clouds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36525" y="449263"/>
            <a:ext cx="88677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6000">
                <a:solidFill>
                  <a:schemeClr val="bg1"/>
                </a:solidFill>
              </a:rPr>
              <a:t>When the water gets heavy enough it can fall to the ground in the form of different types of </a:t>
            </a:r>
          </a:p>
        </p:txBody>
      </p:sp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2144713" y="4419600"/>
            <a:ext cx="4852987" cy="17827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precipitation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76225" y="47625"/>
            <a:ext cx="8867775" cy="676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5400">
                <a:solidFill>
                  <a:schemeClr val="bg1"/>
                </a:solidFill>
              </a:rPr>
              <a:t>If the lithosphere (ground) is saturated, the water that has fallen can become </a:t>
            </a:r>
          </a:p>
          <a:p>
            <a:pPr algn="ctr"/>
            <a:endParaRPr lang="en-US" sz="5400">
              <a:solidFill>
                <a:schemeClr val="bg1"/>
              </a:solidFill>
            </a:endParaRPr>
          </a:p>
          <a:p>
            <a:pPr algn="ctr"/>
            <a:endParaRPr lang="en-US" sz="5400">
              <a:solidFill>
                <a:schemeClr val="bg1"/>
              </a:solidFill>
            </a:endParaRPr>
          </a:p>
          <a:p>
            <a:pPr algn="ctr"/>
            <a:endParaRPr lang="en-US" sz="5400">
              <a:solidFill>
                <a:schemeClr val="bg1"/>
              </a:solidFill>
            </a:endParaRPr>
          </a:p>
          <a:p>
            <a:pPr algn="ctr"/>
            <a:r>
              <a:rPr lang="en-US" sz="5400">
                <a:solidFill>
                  <a:schemeClr val="bg1"/>
                </a:solidFill>
              </a:rPr>
              <a:t>and flow directly into streams, rivers, or lakes.</a:t>
            </a:r>
            <a:r>
              <a:rPr lang="en-US" sz="60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2144713" y="2895600"/>
            <a:ext cx="4852987" cy="17827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runoff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76225" y="0"/>
            <a:ext cx="8867775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5400">
                <a:solidFill>
                  <a:schemeClr val="bg1"/>
                </a:solidFill>
              </a:rPr>
              <a:t>If the lithosphere is not saturated, the water will </a:t>
            </a:r>
          </a:p>
          <a:p>
            <a:pPr algn="ctr"/>
            <a:endParaRPr lang="en-US" sz="5400">
              <a:solidFill>
                <a:schemeClr val="bg1"/>
              </a:solidFill>
            </a:endParaRPr>
          </a:p>
          <a:p>
            <a:pPr algn="ctr"/>
            <a:r>
              <a:rPr lang="en-US" sz="5400">
                <a:solidFill>
                  <a:schemeClr val="bg1"/>
                </a:solidFill>
              </a:rPr>
              <a:t>the lithosphere and move into the zone of </a:t>
            </a:r>
          </a:p>
          <a:p>
            <a:pPr algn="ctr"/>
            <a:endParaRPr lang="en-US" sz="5400">
              <a:solidFill>
                <a:schemeClr val="bg1"/>
              </a:solidFill>
            </a:endParaRPr>
          </a:p>
          <a:p>
            <a:pPr algn="ctr"/>
            <a:r>
              <a:rPr lang="en-US" sz="5400">
                <a:solidFill>
                  <a:schemeClr val="bg1"/>
                </a:solidFill>
              </a:rPr>
              <a:t>or the zone of</a:t>
            </a:r>
          </a:p>
        </p:txBody>
      </p:sp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>
            <a:off x="2144713" y="1781175"/>
            <a:ext cx="4852987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infiltrate</a:t>
            </a:r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2144713" y="4219575"/>
            <a:ext cx="4852987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aeration</a:t>
            </a:r>
          </a:p>
        </p:txBody>
      </p:sp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2144713" y="5791200"/>
            <a:ext cx="4852987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saturation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20" grpId="0" animBg="1"/>
      <p:bldP spid="92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76225" y="381000"/>
            <a:ext cx="8867775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6000">
                <a:solidFill>
                  <a:schemeClr val="bg1"/>
                </a:solidFill>
              </a:rPr>
              <a:t>The interface (boundary) between these two zones is called the</a:t>
            </a:r>
            <a:r>
              <a:rPr lang="en-US" sz="54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647700" y="3962400"/>
            <a:ext cx="7848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water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38113" y="0"/>
            <a:ext cx="8867775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5400">
                <a:solidFill>
                  <a:schemeClr val="bg1"/>
                </a:solidFill>
              </a:rPr>
              <a:t>The roots of plants can reach into the zone of</a:t>
            </a:r>
          </a:p>
          <a:p>
            <a:pPr algn="ctr"/>
            <a:endParaRPr lang="en-US" sz="5400">
              <a:solidFill>
                <a:schemeClr val="bg1"/>
              </a:solidFill>
            </a:endParaRPr>
          </a:p>
          <a:p>
            <a:pPr algn="ctr"/>
            <a:r>
              <a:rPr lang="en-US" sz="5400">
                <a:solidFill>
                  <a:schemeClr val="bg1"/>
                </a:solidFill>
              </a:rPr>
              <a:t>soak up the water, and the water can then re-enter the atmosphere through the process of </a:t>
            </a:r>
          </a:p>
        </p:txBody>
      </p:sp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647700" y="1798638"/>
            <a:ext cx="7848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saturation</a:t>
            </a:r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647700" y="5943600"/>
            <a:ext cx="7848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transpiration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332</Words>
  <Application>Microsoft Office PowerPoint</Application>
  <PresentationFormat>On-screen Show (4:3)</PresentationFormat>
  <Paragraphs>108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Times New Roman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www.LearnEarthScience.com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Hydrology</dc:title>
  <dc:subject>Hydrology</dc:subject>
  <dc:creator>Mark Place</dc:creator>
  <cp:lastModifiedBy>Saint Peter's</cp:lastModifiedBy>
  <cp:revision>45</cp:revision>
  <dcterms:created xsi:type="dcterms:W3CDTF">2006-03-13T02:15:56Z</dcterms:created>
  <dcterms:modified xsi:type="dcterms:W3CDTF">2013-12-04T20:04:14Z</dcterms:modified>
</cp:coreProperties>
</file>