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3" r:id="rId17"/>
    <p:sldId id="306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4" r:id="rId45"/>
    <p:sldId id="300" r:id="rId46"/>
    <p:sldId id="301" r:id="rId47"/>
    <p:sldId id="305" r:id="rId48"/>
    <p:sldId id="302" r:id="rId49"/>
    <p:sldId id="303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030409"/>
    <a:srgbClr val="000066"/>
    <a:srgbClr val="FC331E"/>
    <a:srgbClr val="FF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04813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265238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6338" y="1984375"/>
            <a:ext cx="7643812" cy="4467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984375"/>
            <a:ext cx="6553200" cy="508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73650" y="2492375"/>
            <a:ext cx="3746500" cy="1903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73650" y="4548188"/>
            <a:ext cx="3746500" cy="1903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>
              <a:latin typeface="Arial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7.wmf"/><Relationship Id="rId2" Type="http://schemas.openxmlformats.org/officeDocument/2006/relationships/video" Target="file:///K:\notes\Power%20Points%20Notes\tides.wmv" TargetMode="External"/><Relationship Id="rId1" Type="http://schemas.openxmlformats.org/officeDocument/2006/relationships/video" Target="file:///K:\notes\Power%20Points%20Notes\Moon%20Phases.wmv" TargetMode="Externa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0.jpe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WARSAW-FS\USERS\TEACHERS\GMAY\earth\notes\Power%20Points%20Notes\Senses%20Edit.wmv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ay\Videos\Observation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gif"/><Relationship Id="rId2" Type="http://schemas.openxmlformats.org/officeDocument/2006/relationships/audio" Target="file:///\\WARSAW-FS\USERS\TEACHERS\GMAY\earth\notes\Power%20Points%20Notes\Psycho%20Scream-SoundBible.com-1441943673.wav" TargetMode="External"/><Relationship Id="rId1" Type="http://schemas.openxmlformats.org/officeDocument/2006/relationships/audio" Target="file:///C:\Users\may\Desktop\Scary_Scream-SoundBible.com-1115384336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5.jpeg"/><Relationship Id="rId10" Type="http://schemas.openxmlformats.org/officeDocument/2006/relationships/image" Target="../media/image49.png"/><Relationship Id="rId4" Type="http://schemas.openxmlformats.org/officeDocument/2006/relationships/image" Target="../media/image44.jpeg"/><Relationship Id="rId9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hyperlink" Target="http://www.execulink.com/~ekimmel/density_displacment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upload.wikimedia.org/wikipedia/en/9/90/USA-2000-population-density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y\Videos\Heat,%20volume,%20density.wmv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notes\Power%20Points%20Notes\Less%20dense%20floats.wmv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743200"/>
            <a:ext cx="8459788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 Did This!" pitchFamily="2" charset="0"/>
              </a:rPr>
              <a:t>Introduction to</a:t>
            </a:r>
            <a:br>
              <a:rPr lang="en-US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 Did This!" pitchFamily="2" charset="0"/>
              </a:rPr>
            </a:br>
            <a:r>
              <a:rPr lang="en-US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 Did This!" pitchFamily="2" charset="0"/>
              </a:rPr>
              <a:t>Earth Science</a:t>
            </a:r>
            <a:endParaRPr lang="uk-UA" sz="4000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 Did This!" pitchFamily="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648200"/>
            <a:ext cx="2865438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uk-UA" sz="2000" smtClean="0">
              <a:solidFill>
                <a:srgbClr val="000000"/>
              </a:solidFill>
            </a:endParaRPr>
          </a:p>
        </p:txBody>
      </p:sp>
      <p:sp>
        <p:nvSpPr>
          <p:cNvPr id="3076" name="WordArt 5"/>
          <p:cNvSpPr>
            <a:spLocks noChangeArrowheads="1" noChangeShapeType="1" noTextEdit="1"/>
          </p:cNvSpPr>
          <p:nvPr/>
        </p:nvSpPr>
        <p:spPr bwMode="auto">
          <a:xfrm>
            <a:off x="4267200" y="6248400"/>
            <a:ext cx="457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©Mark Place, 2009-2010</a:t>
            </a:r>
          </a:p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www.LearnEarthScience.com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4800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620838" y="228600"/>
            <a:ext cx="5900737" cy="1143000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Graphical Relationships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124200" y="2133600"/>
            <a:ext cx="288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Akbar" pitchFamily="2" charset="0"/>
              </a:rPr>
              <a:t>Examples</a:t>
            </a:r>
          </a:p>
        </p:txBody>
      </p:sp>
      <p:pic>
        <p:nvPicPr>
          <p:cNvPr id="277509" name="Object 5"/>
          <p:cNvPicPr>
            <a:picLocks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819400" y="4191000"/>
            <a:ext cx="3738563" cy="515938"/>
          </a:xfrm>
          <a:noFill/>
        </p:spPr>
      </p:pic>
      <p:pic>
        <p:nvPicPr>
          <p:cNvPr id="277511" name="Object 7"/>
          <p:cNvPicPr>
            <a:picLocks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701925" y="3124200"/>
            <a:ext cx="3738563" cy="609600"/>
          </a:xfrm>
          <a:noFill/>
        </p:spPr>
      </p:pic>
      <p:pic>
        <p:nvPicPr>
          <p:cNvPr id="277517" name="Object 13"/>
          <p:cNvPicPr>
            <a:picLocks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362200" y="5105400"/>
            <a:ext cx="4953000" cy="533400"/>
          </a:xfrm>
          <a:noFill/>
        </p:spPr>
      </p:pic>
      <p:pic>
        <p:nvPicPr>
          <p:cNvPr id="10" name="Picture 9" descr="climate_chart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8600"/>
            <a:ext cx="9144000" cy="646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Moon Phas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0"/>
            <a:ext cx="9067800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tides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144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775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3"/>
          <p:cNvSpPr>
            <a:spLocks noChangeArrowheads="1" noChangeShapeType="1" noTextEdit="1"/>
          </p:cNvSpPr>
          <p:nvPr/>
        </p:nvSpPr>
        <p:spPr bwMode="auto">
          <a:xfrm>
            <a:off x="1620838" y="228600"/>
            <a:ext cx="5900737" cy="11430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Graphical Relationships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28600" y="1600200"/>
            <a:ext cx="394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</a:rPr>
              <a:t>No Relationship:</a:t>
            </a:r>
            <a:r>
              <a:rPr lang="en-US" sz="3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15900" y="2438400"/>
            <a:ext cx="862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As one variable increases, the other __________________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3181350" y="3719513"/>
            <a:ext cx="9525" cy="240982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 flipV="1">
            <a:off x="3200400" y="6096000"/>
            <a:ext cx="2709863" cy="476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8536" name="WordArt 8"/>
          <p:cNvSpPr>
            <a:spLocks noChangeArrowheads="1" noChangeShapeType="1" noTextEdit="1"/>
          </p:cNvSpPr>
          <p:nvPr/>
        </p:nvSpPr>
        <p:spPr bwMode="auto">
          <a:xfrm>
            <a:off x="5562600" y="2209800"/>
            <a:ext cx="3352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 Did This!"/>
              </a:rPr>
              <a:t>stays the same</a:t>
            </a:r>
          </a:p>
        </p:txBody>
      </p:sp>
      <p:sp>
        <p:nvSpPr>
          <p:cNvPr id="278538" name="Line 10"/>
          <p:cNvSpPr>
            <a:spLocks noChangeShapeType="1"/>
          </p:cNvSpPr>
          <p:nvPr/>
        </p:nvSpPr>
        <p:spPr bwMode="auto">
          <a:xfrm flipV="1">
            <a:off x="3429000" y="48006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29000" y="62484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My Age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5400000">
            <a:off x="1099344" y="4310856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Stunning Good Looks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85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8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6" grpId="0" animBg="1"/>
      <p:bldP spid="278538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4800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1620838" y="228600"/>
            <a:ext cx="5900737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Graphical Relationships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24200" y="2057400"/>
            <a:ext cx="2884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Akbar" pitchFamily="2" charset="0"/>
              </a:rPr>
              <a:t>Examples</a:t>
            </a:r>
          </a:p>
        </p:txBody>
      </p:sp>
      <p:pic>
        <p:nvPicPr>
          <p:cNvPr id="279557" name="Object 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3352800"/>
            <a:ext cx="5562600" cy="762000"/>
          </a:xfrm>
          <a:noFill/>
        </p:spPr>
      </p:pic>
      <p:pic>
        <p:nvPicPr>
          <p:cNvPr id="279559" name="Object 7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57400" y="4572000"/>
            <a:ext cx="5181600" cy="76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4800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5900738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Graphical Relationships in Words</a:t>
            </a:r>
          </a:p>
        </p:txBody>
      </p:sp>
      <p:sp>
        <p:nvSpPr>
          <p:cNvPr id="15364" name="AutoShape 9"/>
          <p:cNvSpPr>
            <a:spLocks noChangeArrowheads="1"/>
          </p:cNvSpPr>
          <p:nvPr/>
        </p:nvSpPr>
        <p:spPr bwMode="auto">
          <a:xfrm>
            <a:off x="5638800" y="2209800"/>
            <a:ext cx="3259138" cy="137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State in words the relationship between relief and the average rate of erosion as shown in the graph.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5365" name="Picture 10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75" y="2257425"/>
            <a:ext cx="5257800" cy="4027488"/>
          </a:xfrm>
          <a:noFill/>
        </p:spPr>
      </p:pic>
      <p:sp>
        <p:nvSpPr>
          <p:cNvPr id="15366" name="AutoShape 14"/>
          <p:cNvSpPr>
            <a:spLocks noChangeArrowheads="1"/>
          </p:cNvSpPr>
          <p:nvPr/>
        </p:nvSpPr>
        <p:spPr bwMode="auto">
          <a:xfrm>
            <a:off x="5715000" y="4038600"/>
            <a:ext cx="3048000" cy="1447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0833" name="Text Box 17"/>
          <p:cNvSpPr txBox="1">
            <a:spLocks noChangeArrowheads="1"/>
          </p:cNvSpPr>
          <p:nvPr/>
        </p:nvSpPr>
        <p:spPr bwMode="auto">
          <a:xfrm>
            <a:off x="5822950" y="4114800"/>
            <a:ext cx="2844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As relief increases,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the average rate of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erosion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0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0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0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4800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600200" y="228600"/>
            <a:ext cx="5900738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Graphical Relationships in Words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638800" y="2209800"/>
            <a:ext cx="3259138" cy="137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zh-CN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State in words the relationship between air temperature and relative humidity.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5715000" y="4038600"/>
            <a:ext cx="3048000" cy="1447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5822950" y="4187825"/>
            <a:ext cx="2863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As the air temperature increases, the relative humidity decreases</a:t>
            </a:r>
          </a:p>
        </p:txBody>
      </p:sp>
      <p:pic>
        <p:nvPicPr>
          <p:cNvPr id="16391" name="Picture 9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463" y="2452688"/>
            <a:ext cx="5438775" cy="3143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4932363" cy="2286000"/>
          </a:xfrm>
          <a:noFill/>
        </p:spPr>
        <p:txBody>
          <a:bodyPr/>
          <a:lstStyle/>
          <a:p>
            <a:pPr eaLnBrk="1" hangingPunct="1"/>
            <a:r>
              <a:rPr lang="en-US" sz="7200" b="0" smtClean="0">
                <a:latin typeface="I Did This!" pitchFamily="2" charset="0"/>
              </a:rPr>
              <a:t>Introduction to </a:t>
            </a:r>
            <a:br>
              <a:rPr lang="en-US" sz="7200" b="0" smtClean="0">
                <a:latin typeface="I Did This!" pitchFamily="2" charset="0"/>
              </a:rPr>
            </a:br>
            <a:r>
              <a:rPr lang="en-US" sz="7200" b="0" smtClean="0">
                <a:latin typeface="I Did This!" pitchFamily="2" charset="0"/>
              </a:rPr>
              <a:t>Earth Science</a:t>
            </a:r>
            <a:endParaRPr lang="uk-UA" sz="7200" b="0" smtClean="0">
              <a:latin typeface="I Did This!" pitchFamily="2" charset="0"/>
            </a:endParaRPr>
          </a:p>
        </p:txBody>
      </p:sp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4267200" y="6248400"/>
            <a:ext cx="457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Mark Place, 2009-2010</a:t>
            </a:r>
          </a:p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www.LearnEarthScience.com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6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153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Observations, Inferences, Classification</a:t>
            </a:r>
          </a:p>
        </p:txBody>
      </p:sp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304800" y="1428750"/>
            <a:ext cx="5256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  <a:latin typeface="Funny Pages" pitchFamily="2" charset="0"/>
              </a:rPr>
              <a:t>What is used to make an observation?</a:t>
            </a:r>
          </a:p>
        </p:txBody>
      </p:sp>
      <p:pic>
        <p:nvPicPr>
          <p:cNvPr id="36873" name="Picture 9" descr="wq_sen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590800"/>
            <a:ext cx="24193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WordArt 10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314325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aiandra GD"/>
              </a:rPr>
              <a:t>the five senses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7470901">
            <a:off x="4950619" y="1959769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SEE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5400000">
            <a:off x="6379369" y="1850231"/>
            <a:ext cx="117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HEAR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2359946">
            <a:off x="7945438" y="2097088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SMELL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2968385">
            <a:off x="7809707" y="4904581"/>
            <a:ext cx="144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TOUCH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2717912">
            <a:off x="5053013" y="4729163"/>
            <a:ext cx="1238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TASTE</a:t>
            </a:r>
          </a:p>
        </p:txBody>
      </p:sp>
      <p:pic>
        <p:nvPicPr>
          <p:cNvPr id="12" name="Senses Edi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3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" presetClass="entr" presetSubtype="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" presetClass="entr" presetSubtype="1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6874" grpId="0" animBg="1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52600"/>
            <a:ext cx="888010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Ready for some observation practice?</a:t>
            </a:r>
          </a:p>
        </p:txBody>
      </p:sp>
      <p:pic>
        <p:nvPicPr>
          <p:cNvPr id="4" name="Observa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575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0" y="1752600"/>
            <a:ext cx="9144000" cy="5105400"/>
          </a:xfrm>
          <a:prstGeom prst="rect">
            <a:avLst/>
          </a:prstGeom>
          <a:gradFill rotWithShape="1">
            <a:gsLst>
              <a:gs pos="0">
                <a:srgbClr val="4D4D4D">
                  <a:alpha val="62000"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066800" y="2057400"/>
            <a:ext cx="7391400" cy="2308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600">
                <a:latin typeface="Funny Pages" pitchFamily="2" charset="0"/>
              </a:rPr>
              <a:t>After observations have </a:t>
            </a:r>
          </a:p>
          <a:p>
            <a:pPr algn="ctr"/>
            <a:r>
              <a:rPr lang="en-US" sz="3600">
                <a:latin typeface="Funny Pages" pitchFamily="2" charset="0"/>
              </a:rPr>
              <a:t>been collected.  </a:t>
            </a:r>
          </a:p>
          <a:p>
            <a:pPr algn="ctr"/>
            <a:r>
              <a:rPr lang="en-US" sz="3600">
                <a:latin typeface="Funny Pages" pitchFamily="2" charset="0"/>
              </a:rPr>
              <a:t>What does it mean to </a:t>
            </a:r>
          </a:p>
          <a:p>
            <a:pPr algn="ctr"/>
            <a:r>
              <a:rPr lang="en-US" sz="3600">
                <a:latin typeface="Funny Pages" pitchFamily="2" charset="0"/>
              </a:rPr>
              <a:t>make an inference?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1295400" y="5029200"/>
            <a:ext cx="6815138" cy="11906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latin typeface="Funny Pages" pitchFamily="2" charset="0"/>
              </a:rPr>
              <a:t>make an educated guess</a:t>
            </a:r>
          </a:p>
          <a:p>
            <a:pPr algn="ctr"/>
            <a:r>
              <a:rPr lang="en-US" sz="3600">
                <a:latin typeface="Funny Pages" pitchFamily="2" charset="0"/>
              </a:rPr>
              <a:t>(an hypothesis)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6477000" y="1600200"/>
            <a:ext cx="990600" cy="525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106363"/>
            <a:ext cx="8337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Funny Pages" pitchFamily="2" charset="0"/>
              </a:rPr>
              <a:t>Give examples of how scientists </a:t>
            </a:r>
          </a:p>
          <a:p>
            <a:r>
              <a:rPr lang="en-US">
                <a:latin typeface="Funny Pages" pitchFamily="2" charset="0"/>
              </a:rPr>
              <a:t>use classification systems.</a:t>
            </a:r>
          </a:p>
        </p:txBody>
      </p:sp>
      <p:pic>
        <p:nvPicPr>
          <p:cNvPr id="16077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4810125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81" name="WordArt 13"/>
          <p:cNvSpPr>
            <a:spLocks noChangeArrowheads="1" noChangeShapeType="1" noTextEdit="1"/>
          </p:cNvSpPr>
          <p:nvPr/>
        </p:nvSpPr>
        <p:spPr bwMode="auto">
          <a:xfrm rot="5400000">
            <a:off x="4476750" y="3829050"/>
            <a:ext cx="4953000" cy="6477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Types of Rocks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2" grpId="0" animBg="1"/>
      <p:bldP spid="1607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6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5553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Scientific Instruments</a:t>
            </a:r>
          </a:p>
        </p:txBody>
      </p:sp>
      <p:graphicFrame>
        <p:nvGraphicFramePr>
          <p:cNvPr id="37067" name="Group 203"/>
          <p:cNvGraphicFramePr>
            <a:graphicFrameLocks noGrp="1"/>
          </p:cNvGraphicFramePr>
          <p:nvPr>
            <p:ph/>
          </p:nvPr>
        </p:nvGraphicFramePr>
        <p:xfrm>
          <a:off x="320675" y="1828800"/>
          <a:ext cx="8502650" cy="4677093"/>
        </p:xfrm>
        <a:graphic>
          <a:graphicData uri="http://schemas.openxmlformats.org/drawingml/2006/table">
            <a:tbl>
              <a:tblPr/>
              <a:tblGrid>
                <a:gridCol w="4937125"/>
                <a:gridCol w="3565525"/>
              </a:tblGrid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I Did This!" pitchFamily="2" charset="0"/>
                          <a:cs typeface="Times New Roman" pitchFamily="18" charset="0"/>
                        </a:rPr>
                        <a:t>Common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I Did This!" pitchFamily="2" charset="0"/>
                          <a:cs typeface="Times New Roman" pitchFamily="18" charset="0"/>
                        </a:rPr>
                        <a:t>Instrument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Volume of  Regular,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Rectangular Objects (a box)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Volume of Irregularly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Shaped Objects (rocks)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Mass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Distance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I Did This!" pitchFamily="2" charset="0"/>
                          <a:cs typeface="Times New Roman" pitchFamily="18" charset="0"/>
                        </a:rPr>
                        <a:t>Time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I Did This!" pitchFamily="2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7062" name="WordArt 198"/>
          <p:cNvSpPr>
            <a:spLocks noChangeArrowheads="1" noChangeShapeType="1" noTextEdit="1"/>
          </p:cNvSpPr>
          <p:nvPr/>
        </p:nvSpPr>
        <p:spPr bwMode="auto">
          <a:xfrm>
            <a:off x="6477000" y="2743200"/>
            <a:ext cx="1162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noFill/>
                <a:latin typeface="SkaterDudes"/>
              </a:rPr>
              <a:t>ruler</a:t>
            </a:r>
          </a:p>
        </p:txBody>
      </p:sp>
      <p:sp>
        <p:nvSpPr>
          <p:cNvPr id="37063" name="WordArt 199"/>
          <p:cNvSpPr>
            <a:spLocks noChangeArrowheads="1" noChangeShapeType="1" noTextEdit="1"/>
          </p:cNvSpPr>
          <p:nvPr/>
        </p:nvSpPr>
        <p:spPr bwMode="auto">
          <a:xfrm>
            <a:off x="5486400" y="3657600"/>
            <a:ext cx="3352800" cy="392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katerDudes"/>
              </a:rPr>
              <a:t>graduated cylinder</a:t>
            </a:r>
          </a:p>
        </p:txBody>
      </p:sp>
      <p:sp>
        <p:nvSpPr>
          <p:cNvPr id="37064" name="WordArt 200"/>
          <p:cNvSpPr>
            <a:spLocks noChangeArrowheads="1" noChangeShapeType="1" noTextEdit="1"/>
          </p:cNvSpPr>
          <p:nvPr/>
        </p:nvSpPr>
        <p:spPr bwMode="auto">
          <a:xfrm>
            <a:off x="6553200" y="4343400"/>
            <a:ext cx="11620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katerDudes"/>
              </a:rPr>
              <a:t>scale</a:t>
            </a:r>
          </a:p>
        </p:txBody>
      </p:sp>
      <p:sp>
        <p:nvSpPr>
          <p:cNvPr id="37065" name="WordArt 201"/>
          <p:cNvSpPr>
            <a:spLocks noChangeArrowheads="1" noChangeShapeType="1" noTextEdit="1"/>
          </p:cNvSpPr>
          <p:nvPr/>
        </p:nvSpPr>
        <p:spPr bwMode="auto">
          <a:xfrm>
            <a:off x="6477000" y="5105400"/>
            <a:ext cx="11620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katerDudes"/>
              </a:rPr>
              <a:t>ruler</a:t>
            </a:r>
          </a:p>
        </p:txBody>
      </p:sp>
      <p:sp>
        <p:nvSpPr>
          <p:cNvPr id="37066" name="WordArt 202"/>
          <p:cNvSpPr>
            <a:spLocks noChangeArrowheads="1" noChangeShapeType="1" noTextEdit="1"/>
          </p:cNvSpPr>
          <p:nvPr/>
        </p:nvSpPr>
        <p:spPr bwMode="auto">
          <a:xfrm>
            <a:off x="5715000" y="5867400"/>
            <a:ext cx="2819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katerDudes"/>
              </a:rPr>
              <a:t>stop watch</a:t>
            </a:r>
          </a:p>
        </p:txBody>
      </p:sp>
      <p:pic>
        <p:nvPicPr>
          <p:cNvPr id="9" name="Picture 8" descr="6inch-wooden-ruler-16.jpg"/>
          <p:cNvPicPr>
            <a:picLocks noChangeAspect="1"/>
          </p:cNvPicPr>
          <p:nvPr/>
        </p:nvPicPr>
        <p:blipFill>
          <a:blip r:embed="rId4" cstate="print"/>
          <a:srcRect t="41600" b="41600"/>
          <a:stretch>
            <a:fillRect/>
          </a:stretch>
        </p:blipFill>
        <p:spPr bwMode="auto">
          <a:xfrm>
            <a:off x="5638800" y="1981200"/>
            <a:ext cx="28575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ylinder.jpg"/>
          <p:cNvPicPr>
            <a:picLocks noChangeAspect="1"/>
          </p:cNvPicPr>
          <p:nvPr/>
        </p:nvPicPr>
        <p:blipFill>
          <a:blip r:embed="rId5" cstate="print"/>
          <a:srcRect l="31824" r="26518"/>
          <a:stretch>
            <a:fillRect/>
          </a:stretch>
        </p:blipFill>
        <p:spPr bwMode="auto">
          <a:xfrm>
            <a:off x="6629400" y="685800"/>
            <a:ext cx="7175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esktop%20Scale_Zepper_ACS-S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28600" y="1752600"/>
            <a:ext cx="30289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balance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5125" y="2743200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cale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4495800"/>
            <a:ext cx="2647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6inch-wooden-ruler-16.jpg"/>
          <p:cNvPicPr>
            <a:picLocks noChangeAspect="1"/>
          </p:cNvPicPr>
          <p:nvPr/>
        </p:nvPicPr>
        <p:blipFill>
          <a:blip r:embed="rId4" cstate="print"/>
          <a:srcRect t="41600" b="41600"/>
          <a:stretch>
            <a:fillRect/>
          </a:stretch>
        </p:blipFill>
        <p:spPr bwMode="auto">
          <a:xfrm>
            <a:off x="5638800" y="4343400"/>
            <a:ext cx="28575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imagesCAH9FNDF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048000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7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7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xit" presetSubtype="1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7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7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xit" presetSubtype="6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xit" presetSubtype="12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xit" presetSubtype="9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2" grpId="0" animBg="1"/>
      <p:bldP spid="37063" grpId="0" animBg="1"/>
      <p:bldP spid="37064" grpId="0" animBg="1"/>
      <p:bldP spid="37065" grpId="0" animBg="1"/>
      <p:bldP spid="370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7391400" y="1524000"/>
            <a:ext cx="1219200" cy="5334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04800" y="106363"/>
            <a:ext cx="8337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Funny Pages" pitchFamily="2" charset="0"/>
              </a:rPr>
              <a:t>Give examples of how scientists </a:t>
            </a:r>
          </a:p>
          <a:p>
            <a:r>
              <a:rPr lang="en-US">
                <a:latin typeface="Funny Pages" pitchFamily="2" charset="0"/>
              </a:rPr>
              <a:t>use classification systems.</a:t>
            </a: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63246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7" name="WordArt 5"/>
          <p:cNvSpPr>
            <a:spLocks noChangeArrowheads="1" noChangeShapeType="1" noTextEdit="1"/>
          </p:cNvSpPr>
          <p:nvPr/>
        </p:nvSpPr>
        <p:spPr bwMode="auto">
          <a:xfrm rot="5400000">
            <a:off x="5543550" y="3829050"/>
            <a:ext cx="4953000" cy="6477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 Black"/>
              </a:rPr>
              <a:t>Types of Stars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animBg="1"/>
      <p:bldP spid="1617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ChangeArrowheads="1"/>
          </p:cNvSpPr>
          <p:nvPr/>
        </p:nvSpPr>
        <p:spPr bwMode="auto">
          <a:xfrm>
            <a:off x="1752600" y="0"/>
            <a:ext cx="73914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152400" y="2133600"/>
            <a:ext cx="15240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DENSITY</a:t>
            </a:r>
          </a:p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MASS</a:t>
            </a:r>
          </a:p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VOLUME</a:t>
            </a:r>
          </a:p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Page 6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905000" y="457200"/>
            <a:ext cx="69910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04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nny Pages" pitchFamily="2" charset="0"/>
              </a:rPr>
              <a:t>Name the common scientific </a:t>
            </a:r>
          </a:p>
          <a:p>
            <a:pPr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304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nny Pages" pitchFamily="2" charset="0"/>
              </a:rPr>
              <a:t>instrument used to measure mass</a:t>
            </a:r>
            <a:r>
              <a:rPr lang="en-US" sz="2400" dirty="0">
                <a:solidFill>
                  <a:schemeClr val="bg1"/>
                </a:solidFill>
                <a:latin typeface="Funny Pages" pitchFamily="2" charset="0"/>
              </a:rPr>
              <a:t>: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1866046" y="3168134"/>
            <a:ext cx="50930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nny Pages" pitchFamily="2" charset="0"/>
              </a:rPr>
              <a:t>If an object is heated, what happens </a:t>
            </a:r>
          </a:p>
          <a:p>
            <a:pPr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nny Pages" pitchFamily="2" charset="0"/>
              </a:rPr>
              <a:t>to its mass? Why?</a:t>
            </a:r>
          </a:p>
        </p:txBody>
      </p:sp>
      <p:sp>
        <p:nvSpPr>
          <p:cNvPr id="162823" name="WordArt 7"/>
          <p:cNvSpPr>
            <a:spLocks noChangeArrowheads="1" noChangeShapeType="1" noTextEdit="1"/>
          </p:cNvSpPr>
          <p:nvPr/>
        </p:nvSpPr>
        <p:spPr bwMode="auto">
          <a:xfrm>
            <a:off x="4572000" y="2362200"/>
            <a:ext cx="2819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30409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Funny Pages"/>
              </a:rPr>
              <a:t>scale</a:t>
            </a:r>
          </a:p>
        </p:txBody>
      </p:sp>
      <p:sp>
        <p:nvSpPr>
          <p:cNvPr id="162824" name="WordArt 8" descr="inferno1"/>
          <p:cNvSpPr>
            <a:spLocks noChangeArrowheads="1" noChangeShapeType="1" noTextEdit="1"/>
          </p:cNvSpPr>
          <p:nvPr/>
        </p:nvSpPr>
        <p:spPr bwMode="auto">
          <a:xfrm>
            <a:off x="4038600" y="4419600"/>
            <a:ext cx="28194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unny Pages"/>
              </a:rPr>
              <a:t>NOTHING</a:t>
            </a:r>
            <a:r>
              <a:rPr 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Funny Pages"/>
              </a:rPr>
              <a:t>!</a:t>
            </a:r>
          </a:p>
        </p:txBody>
      </p:sp>
      <p:sp>
        <p:nvSpPr>
          <p:cNvPr id="162825" name="WordArt 9" descr="inferno1"/>
          <p:cNvSpPr>
            <a:spLocks noChangeArrowheads="1" noChangeShapeType="1" noTextEdit="1"/>
          </p:cNvSpPr>
          <p:nvPr/>
        </p:nvSpPr>
        <p:spPr bwMode="auto">
          <a:xfrm>
            <a:off x="2514600" y="5105400"/>
            <a:ext cx="5867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Funny Pages"/>
              </a:rPr>
              <a:t>THE NUMBER OF</a:t>
            </a:r>
          </a:p>
          <a:p>
            <a:pPr algn="ctr"/>
            <a:r>
              <a:rPr lang="en-US" sz="3600" kern="1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Funny Pages"/>
              </a:rPr>
              <a:t>ATOMS REMAINS</a:t>
            </a:r>
          </a:p>
          <a:p>
            <a:pPr algn="ctr"/>
            <a:r>
              <a:rPr lang="en-US" sz="3600" kern="10">
                <a:ln w="254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Funny Pages"/>
              </a:rPr>
              <a:t>THE SAME</a:t>
            </a:r>
          </a:p>
        </p:txBody>
      </p:sp>
      <p:pic>
        <p:nvPicPr>
          <p:cNvPr id="162829" name="Picture 13" descr="tanita-1155-scale-smal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1371600"/>
            <a:ext cx="2057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628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628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3" grpId="0"/>
      <p:bldP spid="162824" grpId="0"/>
      <p:bldP spid="1628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1752600" y="19050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WordArt 4"/>
          <p:cNvSpPr>
            <a:spLocks noChangeArrowheads="1" noChangeShapeType="1" noTextEdit="1"/>
          </p:cNvSpPr>
          <p:nvPr/>
        </p:nvSpPr>
        <p:spPr bwMode="auto">
          <a:xfrm>
            <a:off x="228600" y="2209800"/>
            <a:ext cx="15240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DENSITY</a:t>
            </a:r>
          </a:p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MASS</a:t>
            </a:r>
          </a:p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VOLUME</a:t>
            </a:r>
          </a:p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Arial Black"/>
              </a:rPr>
              <a:t>Page 6</a:t>
            </a:r>
          </a:p>
        </p:txBody>
      </p:sp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905000" y="1752600"/>
            <a:ext cx="7010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Funny Pages" pitchFamily="2" charset="0"/>
              </a:rPr>
              <a:t>If an object has a mass of 240g on Earth, its mass on the moon will be (more, less, the same).  </a:t>
            </a:r>
          </a:p>
          <a:p>
            <a:r>
              <a:rPr lang="en-US" sz="3600">
                <a:solidFill>
                  <a:srgbClr val="000000"/>
                </a:solidFill>
                <a:latin typeface="Funny Pages" pitchFamily="2" charset="0"/>
              </a:rPr>
              <a:t>Why?</a:t>
            </a:r>
          </a:p>
        </p:txBody>
      </p:sp>
      <p:sp>
        <p:nvSpPr>
          <p:cNvPr id="163848" name="WordArt 8" descr="f_horns"/>
          <p:cNvSpPr>
            <a:spLocks noChangeArrowheads="1" noChangeShapeType="1" noTextEdit="1"/>
          </p:cNvSpPr>
          <p:nvPr/>
        </p:nvSpPr>
        <p:spPr bwMode="auto">
          <a:xfrm>
            <a:off x="3733800" y="3733800"/>
            <a:ext cx="3429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Funny Pages"/>
              </a:rPr>
              <a:t>the same</a:t>
            </a:r>
          </a:p>
        </p:txBody>
      </p:sp>
      <p:sp>
        <p:nvSpPr>
          <p:cNvPr id="163849" name="WordArt 9" descr="f_horns"/>
          <p:cNvSpPr>
            <a:spLocks noChangeArrowheads="1" noChangeShapeType="1" noTextEdit="1"/>
          </p:cNvSpPr>
          <p:nvPr/>
        </p:nvSpPr>
        <p:spPr bwMode="auto">
          <a:xfrm>
            <a:off x="2514600" y="4876800"/>
            <a:ext cx="5867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Funny Pages"/>
              </a:rPr>
              <a:t>THE NUMBER OF</a:t>
            </a:r>
          </a:p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Funny Pages"/>
              </a:rPr>
              <a:t>ATOMS REMAINS</a:t>
            </a:r>
          </a:p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Funny Pages"/>
              </a:rPr>
              <a:t>THE SAME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 animBg="1"/>
      <p:bldP spid="1638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228600" y="1905000"/>
            <a:ext cx="891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762000" y="2057400"/>
            <a:ext cx="8229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n>
                  <a:solidFill>
                    <a:srgbClr val="030409"/>
                  </a:solidFill>
                </a:ln>
                <a:solidFill>
                  <a:srgbClr val="000066"/>
                </a:solidFill>
                <a:latin typeface="Funny Pages" pitchFamily="2" charset="0"/>
              </a:rPr>
              <a:t>Volume of a regular rectangular object:</a:t>
            </a:r>
          </a:p>
        </p:txBody>
      </p:sp>
      <p:sp>
        <p:nvSpPr>
          <p:cNvPr id="164897" name="Text Box 33"/>
          <p:cNvSpPr txBox="1">
            <a:spLocks noChangeArrowheads="1"/>
          </p:cNvSpPr>
          <p:nvPr/>
        </p:nvSpPr>
        <p:spPr bwMode="auto">
          <a:xfrm>
            <a:off x="4572000" y="2743200"/>
            <a:ext cx="3886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ln>
                  <a:solidFill>
                    <a:srgbClr val="030409"/>
                  </a:solidFill>
                </a:ln>
                <a:solidFill>
                  <a:srgbClr val="000066"/>
                </a:solidFill>
                <a:latin typeface="Funny Pages" pitchFamily="2" charset="0"/>
              </a:rPr>
              <a:t>What instrument would be used to measure this object’s volume?</a:t>
            </a:r>
          </a:p>
        </p:txBody>
      </p:sp>
      <p:sp>
        <p:nvSpPr>
          <p:cNvPr id="164898" name="WordArt 34"/>
          <p:cNvSpPr>
            <a:spLocks noChangeArrowheads="1" noChangeShapeType="1" noTextEdit="1"/>
          </p:cNvSpPr>
          <p:nvPr/>
        </p:nvSpPr>
        <p:spPr bwMode="auto">
          <a:xfrm>
            <a:off x="5257800" y="4343400"/>
            <a:ext cx="292735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Impact"/>
              </a:rPr>
              <a:t>ruler</a:t>
            </a:r>
          </a:p>
        </p:txBody>
      </p:sp>
      <p:pic>
        <p:nvPicPr>
          <p:cNvPr id="164900" name="Picture 36"/>
          <p:cNvPicPr>
            <a:picLocks noChangeAspect="1" noChangeArrowheads="1"/>
          </p:cNvPicPr>
          <p:nvPr/>
        </p:nvPicPr>
        <p:blipFill>
          <a:blip r:embed="rId5" cstate="print">
            <a:lum contrast="28000"/>
          </a:blip>
          <a:srcRect/>
          <a:stretch>
            <a:fillRect/>
          </a:stretch>
        </p:blipFill>
        <p:spPr bwMode="auto">
          <a:xfrm>
            <a:off x="914400" y="3810000"/>
            <a:ext cx="30765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6inch-wooden-ruler-16.jpg"/>
          <p:cNvPicPr>
            <a:picLocks noChangeAspect="1"/>
          </p:cNvPicPr>
          <p:nvPr/>
        </p:nvPicPr>
        <p:blipFill>
          <a:blip r:embed="rId6" cstate="print"/>
          <a:srcRect t="41600" b="41600"/>
          <a:stretch>
            <a:fillRect/>
          </a:stretch>
        </p:blipFill>
        <p:spPr bwMode="auto">
          <a:xfrm>
            <a:off x="5257800" y="6096000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6inch-wooden-ruler-16.jpg"/>
          <p:cNvPicPr>
            <a:picLocks noChangeAspect="1"/>
          </p:cNvPicPr>
          <p:nvPr/>
        </p:nvPicPr>
        <p:blipFill>
          <a:blip r:embed="rId7" cstate="print"/>
          <a:srcRect t="41600" b="41600"/>
          <a:stretch>
            <a:fillRect/>
          </a:stretch>
        </p:blipFill>
        <p:spPr>
          <a:xfrm>
            <a:off x="-533400" y="3810000"/>
            <a:ext cx="2971800" cy="480060"/>
          </a:xfrm>
          <a:prstGeom prst="rect">
            <a:avLst/>
          </a:prstGeom>
          <a:scene3d>
            <a:camera prst="orthographicFront">
              <a:rot lat="597692" lon="11104603" rev="16252805"/>
            </a:camera>
            <a:lightRig rig="threePt" dir="t"/>
          </a:scene3d>
        </p:spPr>
      </p:pic>
      <p:pic>
        <p:nvPicPr>
          <p:cNvPr id="9" name="Picture 8" descr="6inch-wooden-ruler-16.jpg"/>
          <p:cNvPicPr>
            <a:picLocks noChangeAspect="1"/>
          </p:cNvPicPr>
          <p:nvPr/>
        </p:nvPicPr>
        <p:blipFill>
          <a:blip r:embed="rId6" cstate="print"/>
          <a:srcRect t="41600" b="41600"/>
          <a:stretch>
            <a:fillRect/>
          </a:stretch>
        </p:blipFill>
        <p:spPr bwMode="auto">
          <a:xfrm rot="1618622">
            <a:off x="862013" y="6210300"/>
            <a:ext cx="29718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6inch-wooden-ruler-16.jpg"/>
          <p:cNvPicPr>
            <a:picLocks noChangeAspect="1"/>
          </p:cNvPicPr>
          <p:nvPr/>
        </p:nvPicPr>
        <p:blipFill>
          <a:blip r:embed="rId6" cstate="print"/>
          <a:srcRect t="41600" b="41600"/>
          <a:stretch>
            <a:fillRect/>
          </a:stretch>
        </p:blipFill>
        <p:spPr bwMode="auto">
          <a:xfrm rot="-1725412">
            <a:off x="2141538" y="5334000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6inch-wooden-ruler-16.jpg"/>
          <p:cNvPicPr>
            <a:picLocks noChangeAspect="1"/>
          </p:cNvPicPr>
          <p:nvPr/>
        </p:nvPicPr>
        <p:blipFill>
          <a:blip r:embed="rId6" cstate="print"/>
          <a:srcRect t="41600" b="41600"/>
          <a:stretch>
            <a:fillRect/>
          </a:stretch>
        </p:blipFill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6inch-wooden-ruler-16.jpg"/>
          <p:cNvPicPr>
            <a:picLocks noChangeAspect="1"/>
          </p:cNvPicPr>
          <p:nvPr/>
        </p:nvPicPr>
        <p:blipFill>
          <a:blip r:embed="rId6" cstate="print"/>
          <a:srcRect t="41600" b="41600"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6inch-wooden-ruler-16.jpg"/>
          <p:cNvPicPr>
            <a:picLocks noChangeAspect="1"/>
          </p:cNvPicPr>
          <p:nvPr/>
        </p:nvPicPr>
        <p:blipFill>
          <a:blip r:embed="rId6" cstate="print"/>
          <a:srcRect t="41600" b="41600"/>
          <a:stretch>
            <a:fillRect/>
          </a:stretch>
        </p:blipFill>
        <p:spPr bwMode="auto">
          <a:xfrm>
            <a:off x="0" y="838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6inch-wooden-ruler-16.jpg"/>
          <p:cNvPicPr>
            <a:picLocks noChangeAspect="1"/>
          </p:cNvPicPr>
          <p:nvPr/>
        </p:nvPicPr>
        <p:blipFill>
          <a:blip r:embed="rId6" cstate="print"/>
          <a:srcRect t="41600" b="41600"/>
          <a:stretch>
            <a:fillRect/>
          </a:stretch>
        </p:blipFill>
        <p:spPr bwMode="auto">
          <a:xfrm>
            <a:off x="0" y="51816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6inch-wooden-ruler-16.jpg"/>
          <p:cNvPicPr>
            <a:picLocks noChangeAspect="1"/>
          </p:cNvPicPr>
          <p:nvPr/>
        </p:nvPicPr>
        <p:blipFill>
          <a:blip r:embed="rId6" cstate="print"/>
          <a:srcRect t="41600" b="41600"/>
          <a:stretch>
            <a:fillRect/>
          </a:stretch>
        </p:blipFill>
        <p:spPr bwMode="auto">
          <a:xfrm>
            <a:off x="0" y="1676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6inch-wooden-ruler-16.jpg"/>
          <p:cNvPicPr>
            <a:picLocks noChangeAspect="1"/>
          </p:cNvPicPr>
          <p:nvPr/>
        </p:nvPicPr>
        <p:blipFill>
          <a:blip r:embed="rId6" cstate="print"/>
          <a:srcRect t="41600" b="41600"/>
          <a:stretch>
            <a:fillRect/>
          </a:stretch>
        </p:blipFill>
        <p:spPr bwMode="auto">
          <a:xfrm>
            <a:off x="0" y="43434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woman-screaming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514600"/>
            <a:ext cx="17954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6inch-wooden-ruler-16.jpg"/>
          <p:cNvPicPr>
            <a:picLocks noChangeAspect="1"/>
          </p:cNvPicPr>
          <p:nvPr/>
        </p:nvPicPr>
        <p:blipFill>
          <a:blip r:embed="rId6" cstate="print"/>
          <a:srcRect t="41600" b="41600"/>
          <a:stretch>
            <a:fillRect/>
          </a:stretch>
        </p:blipFill>
        <p:spPr bwMode="auto">
          <a:xfrm>
            <a:off x="0" y="3505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6inch-wooden-ruler-16.jpg"/>
          <p:cNvPicPr>
            <a:picLocks noChangeAspect="1"/>
          </p:cNvPicPr>
          <p:nvPr/>
        </p:nvPicPr>
        <p:blipFill>
          <a:blip r:embed="rId6" cstate="print"/>
          <a:srcRect t="41600" b="41600"/>
          <a:stretch>
            <a:fillRect/>
          </a:stretch>
        </p:blipFill>
        <p:spPr bwMode="auto">
          <a:xfrm>
            <a:off x="0" y="2514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Scary_Scream-SoundBible.com-111538433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sycho Scream-SoundBible.com-1441943673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500"/>
                            </p:stCondLst>
                            <p:childTnLst>
                              <p:par>
                                <p:cTn id="67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500"/>
                            </p:stCondLst>
                            <p:childTnLst>
                              <p:par>
                                <p:cTn id="7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6000"/>
                            </p:stCondLst>
                            <p:childTnLst>
                              <p:par>
                                <p:cTn id="79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500"/>
                            </p:stCondLst>
                            <p:childTnLst>
                              <p:par>
                                <p:cTn id="8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1000"/>
                            </p:stCondLst>
                            <p:childTnLst>
                              <p:par>
                                <p:cTn id="87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56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696"/>
                            </p:stCondLst>
                            <p:childTnLst>
                              <p:par>
                                <p:cTn id="90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648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438400"/>
            <a:ext cx="9144000" cy="441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4572000" y="2971800"/>
            <a:ext cx="4038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Yard Sale" pitchFamily="2" charset="0"/>
              </a:rPr>
              <a:t>What is the formula for finding the volume of this object?</a:t>
            </a:r>
            <a:r>
              <a:rPr lang="en-US" sz="3600" b="1" dirty="0">
                <a:solidFill>
                  <a:schemeClr val="accent5">
                    <a:lumMod val="10000"/>
                  </a:schemeClr>
                </a:solidFill>
                <a:latin typeface="Horseradish" pitchFamily="2" charset="0"/>
              </a:rPr>
              <a:t> </a:t>
            </a:r>
          </a:p>
        </p:txBody>
      </p:sp>
      <p:pic>
        <p:nvPicPr>
          <p:cNvPr id="2663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36576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01" name="WordArt 13"/>
          <p:cNvSpPr>
            <a:spLocks noChangeArrowheads="1" noChangeShapeType="1" noTextEdit="1"/>
          </p:cNvSpPr>
          <p:nvPr/>
        </p:nvSpPr>
        <p:spPr bwMode="auto">
          <a:xfrm>
            <a:off x="2514600" y="4876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</a:t>
            </a:r>
          </a:p>
        </p:txBody>
      </p:sp>
      <p:sp>
        <p:nvSpPr>
          <p:cNvPr id="165902" name="WordArt 14"/>
          <p:cNvSpPr>
            <a:spLocks noChangeArrowheads="1" noChangeShapeType="1" noTextEdit="1"/>
          </p:cNvSpPr>
          <p:nvPr/>
        </p:nvSpPr>
        <p:spPr bwMode="auto">
          <a:xfrm>
            <a:off x="838200" y="5257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</a:t>
            </a:r>
          </a:p>
        </p:txBody>
      </p:sp>
      <p:sp>
        <p:nvSpPr>
          <p:cNvPr id="165903" name="WordArt 15"/>
          <p:cNvSpPr>
            <a:spLocks noChangeArrowheads="1" noChangeShapeType="1" noTextEdit="1"/>
          </p:cNvSpPr>
          <p:nvPr/>
        </p:nvSpPr>
        <p:spPr bwMode="auto">
          <a:xfrm>
            <a:off x="3581400" y="3886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</a:t>
            </a:r>
          </a:p>
        </p:txBody>
      </p:sp>
      <p:sp>
        <p:nvSpPr>
          <p:cNvPr id="165904" name="WordArt 16"/>
          <p:cNvSpPr>
            <a:spLocks noChangeArrowheads="1" noChangeShapeType="1" noTextEdit="1"/>
          </p:cNvSpPr>
          <p:nvPr/>
        </p:nvSpPr>
        <p:spPr bwMode="auto">
          <a:xfrm>
            <a:off x="4953000" y="5486400"/>
            <a:ext cx="3324225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V = L x W x H</a:t>
            </a:r>
            <a:endParaRPr lang="en-US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latin typeface="Arial Black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1" grpId="0" animBg="1"/>
      <p:bldP spid="165902" grpId="0" animBg="1"/>
      <p:bldP spid="165903" grpId="0" animBg="1"/>
      <p:bldP spid="16590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04800" y="19050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Funny Pages" pitchFamily="2" charset="0"/>
              </a:rPr>
              <a:t>Calculate the volume of this object to the </a:t>
            </a:r>
            <a:r>
              <a:rPr lang="en-US" sz="2800" b="1" i="1">
                <a:solidFill>
                  <a:srgbClr val="000000"/>
                </a:solidFill>
                <a:latin typeface="Funny Pages" pitchFamily="2" charset="0"/>
              </a:rPr>
              <a:t>nearest tenth</a:t>
            </a:r>
            <a:r>
              <a:rPr lang="en-US" sz="2800" b="1">
                <a:solidFill>
                  <a:srgbClr val="000000"/>
                </a:solidFill>
                <a:latin typeface="Funny Pages" pitchFamily="2" charset="0"/>
              </a:rPr>
              <a:t>  </a:t>
            </a:r>
            <a:r>
              <a:rPr lang="en-US" sz="2800" b="1">
                <a:latin typeface="Funny Pages" pitchFamily="2" charset="0"/>
              </a:rPr>
              <a:t>of a cM</a:t>
            </a:r>
            <a:r>
              <a:rPr lang="en-US" sz="2800" b="1" baseline="30000">
                <a:latin typeface="Funny Pages" pitchFamily="2" charset="0"/>
              </a:rPr>
              <a:t>3</a:t>
            </a:r>
            <a:r>
              <a:rPr lang="en-US" sz="2800" b="1">
                <a:latin typeface="Funny Pages" pitchFamily="2" charset="0"/>
              </a:rPr>
              <a:t>. </a:t>
            </a:r>
            <a:br>
              <a:rPr lang="en-US" sz="2800" b="1">
                <a:latin typeface="Funny Pages" pitchFamily="2" charset="0"/>
              </a:rPr>
            </a:br>
            <a:r>
              <a:rPr lang="en-US" sz="2800" b="1">
                <a:latin typeface="Funny Pages" pitchFamily="2" charset="0"/>
              </a:rPr>
              <a:t>Show all formulas.</a:t>
            </a: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5334000" y="3429000"/>
            <a:ext cx="32004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18" name="WordArt 6"/>
          <p:cNvSpPr>
            <a:spLocks noChangeArrowheads="1" noChangeShapeType="1" noTextEdit="1"/>
          </p:cNvSpPr>
          <p:nvPr/>
        </p:nvSpPr>
        <p:spPr bwMode="auto">
          <a:xfrm>
            <a:off x="5791200" y="3657600"/>
            <a:ext cx="2486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12700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FC331E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 Black"/>
              </a:rPr>
              <a:t>V = L x W x H</a:t>
            </a:r>
            <a:endParaRPr lang="en-US" sz="3600" b="1" kern="10">
              <a:ln w="12700">
                <a:solidFill>
                  <a:srgbClr val="4D4D4D"/>
                </a:solidFill>
                <a:round/>
                <a:headEnd/>
                <a:tailEnd/>
              </a:ln>
              <a:solidFill>
                <a:srgbClr val="FC331E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Arial Black"/>
            </a:endParaRPr>
          </a:p>
        </p:txBody>
      </p:sp>
      <p:sp>
        <p:nvSpPr>
          <p:cNvPr id="166919" name="WordArt 7"/>
          <p:cNvSpPr>
            <a:spLocks noChangeArrowheads="1" noChangeShapeType="1" noTextEdit="1"/>
          </p:cNvSpPr>
          <p:nvPr/>
        </p:nvSpPr>
        <p:spPr bwMode="auto">
          <a:xfrm>
            <a:off x="5715000" y="4724400"/>
            <a:ext cx="2562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331E"/>
                </a:solidFill>
                <a:latin typeface="Arial Black"/>
              </a:rPr>
              <a:t>= 4.0 x 3.2 x 12.3</a:t>
            </a:r>
          </a:p>
        </p:txBody>
      </p:sp>
      <p:sp>
        <p:nvSpPr>
          <p:cNvPr id="166920" name="WordArt 8"/>
          <p:cNvSpPr>
            <a:spLocks noChangeArrowheads="1" noChangeShapeType="1" noTextEdit="1"/>
          </p:cNvSpPr>
          <p:nvPr/>
        </p:nvSpPr>
        <p:spPr bwMode="auto">
          <a:xfrm>
            <a:off x="5715000" y="5867400"/>
            <a:ext cx="2257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C331E"/>
                </a:solidFill>
                <a:latin typeface="Arial Black"/>
              </a:rPr>
              <a:t>= 157.4 cm³</a:t>
            </a:r>
          </a:p>
        </p:txBody>
      </p:sp>
      <p:pic>
        <p:nvPicPr>
          <p:cNvPr id="1669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37941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1" grpId="0" animBg="1"/>
      <p:bldP spid="166918" grpId="0" animBg="1"/>
      <p:bldP spid="166919" grpId="0" animBg="1"/>
      <p:bldP spid="1669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228600" y="152400"/>
            <a:ext cx="71580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VOLUME of an irregularly</a:t>
            </a:r>
          </a:p>
          <a:p>
            <a:pPr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shaped object:</a:t>
            </a: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0" y="2133600"/>
            <a:ext cx="9144000" cy="5257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Horseradish" pitchFamily="2" charset="0"/>
            </a:endParaRP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152400" y="3048000"/>
            <a:ext cx="4038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Funny Pages" pitchFamily="2" charset="0"/>
              </a:rPr>
              <a:t>What instrument would be used to measure the volume of an object such as a rock?</a:t>
            </a:r>
          </a:p>
        </p:txBody>
      </p:sp>
      <p:pic>
        <p:nvPicPr>
          <p:cNvPr id="167948" name="Picture 12" descr="assm3_5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24200"/>
            <a:ext cx="1019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50" name="Picture 14" descr="assm3_5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438400"/>
            <a:ext cx="952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51" name="WordArt 15"/>
          <p:cNvSpPr>
            <a:spLocks noChangeArrowheads="1" noChangeShapeType="1" noTextEdit="1"/>
          </p:cNvSpPr>
          <p:nvPr/>
        </p:nvSpPr>
        <p:spPr bwMode="auto">
          <a:xfrm>
            <a:off x="4800600" y="5486400"/>
            <a:ext cx="403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25400">
                  <a:solidFill>
                    <a:srgbClr val="00FFFF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 r="-264"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graduated cylinder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679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228600" y="152400"/>
            <a:ext cx="71580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VOLUME of an irregularly</a:t>
            </a:r>
          </a:p>
          <a:p>
            <a:pPr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shaped object: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Horseradish" pitchFamily="2" charset="0"/>
            </a:endParaRPr>
          </a:p>
        </p:txBody>
      </p:sp>
      <p:sp>
        <p:nvSpPr>
          <p:cNvPr id="29700" name="Text Box 4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838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000000"/>
                </a:solidFill>
                <a:latin typeface="Funny Pages" pitchFamily="2" charset="0"/>
              </a:rPr>
              <a:t>Describe the process you would use.</a:t>
            </a:r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762000" y="3352800"/>
            <a:ext cx="800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838200" y="3200400"/>
            <a:ext cx="77882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3600">
                <a:latin typeface="Funny Pages" pitchFamily="2" charset="0"/>
              </a:rPr>
              <a:t> </a:t>
            </a:r>
            <a:r>
              <a:rPr lang="en-US" sz="3600">
                <a:solidFill>
                  <a:srgbClr val="000000"/>
                </a:solidFill>
                <a:latin typeface="Funny Pages" pitchFamily="2" charset="0"/>
              </a:rPr>
              <a:t>Put water into cylinder.</a:t>
            </a:r>
          </a:p>
          <a:p>
            <a:pPr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Funny Pages" pitchFamily="2" charset="0"/>
              </a:rPr>
              <a:t> Measure volume of water.</a:t>
            </a:r>
          </a:p>
          <a:p>
            <a:pPr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Funny Pages" pitchFamily="2" charset="0"/>
              </a:rPr>
              <a:t> Place object in cylinder.</a:t>
            </a:r>
          </a:p>
          <a:p>
            <a:pPr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Funny Pages" pitchFamily="2" charset="0"/>
              </a:rPr>
              <a:t> Re-measure volume of water.</a:t>
            </a:r>
          </a:p>
          <a:p>
            <a:pPr>
              <a:buFontTx/>
              <a:buChar char="•"/>
            </a:pPr>
            <a:r>
              <a:rPr lang="en-US" sz="3600">
                <a:solidFill>
                  <a:srgbClr val="000000"/>
                </a:solidFill>
                <a:latin typeface="Funny Pages" pitchFamily="2" charset="0"/>
              </a:rPr>
              <a:t> Subtract volumes.</a:t>
            </a:r>
          </a:p>
        </p:txBody>
      </p:sp>
      <p:pic>
        <p:nvPicPr>
          <p:cNvPr id="29703" name="Picture 9" descr="Hand_points_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6715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8"/>
          <p:cNvSpPr>
            <a:spLocks noChangeArrowheads="1" noChangeShapeType="1" noTextEdit="1"/>
          </p:cNvSpPr>
          <p:nvPr/>
        </p:nvSpPr>
        <p:spPr bwMode="auto">
          <a:xfrm rot="5400000">
            <a:off x="-1047750" y="36385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Density</a:t>
            </a:r>
          </a:p>
        </p:txBody>
      </p:sp>
      <p:sp>
        <p:nvSpPr>
          <p:cNvPr id="30723" name="WordArt 9"/>
          <p:cNvSpPr>
            <a:spLocks noChangeArrowheads="1" noChangeShapeType="1" noTextEdit="1"/>
          </p:cNvSpPr>
          <p:nvPr/>
        </p:nvSpPr>
        <p:spPr bwMode="auto">
          <a:xfrm>
            <a:off x="228600" y="5943600"/>
            <a:ext cx="12954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page 7</a:t>
            </a:r>
          </a:p>
        </p:txBody>
      </p:sp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2865438" y="685800"/>
            <a:ext cx="44164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000" b="1">
                <a:latin typeface="Funny Pages" pitchFamily="2" charset="0"/>
              </a:rPr>
              <a:t>DENSITY:</a:t>
            </a:r>
          </a:p>
          <a:p>
            <a:pPr algn="ctr"/>
            <a:r>
              <a:rPr lang="en-US" sz="4000" b="1">
                <a:latin typeface="Funny Pages" pitchFamily="2" charset="0"/>
              </a:rPr>
              <a:t>HOW TIGHTLY PACKED </a:t>
            </a:r>
          </a:p>
          <a:p>
            <a:pPr algn="ctr"/>
            <a:r>
              <a:rPr lang="en-US" sz="4000" b="1">
                <a:latin typeface="Funny Pages" pitchFamily="2" charset="0"/>
              </a:rPr>
              <a:t>THE ATOMS ARE</a:t>
            </a:r>
          </a:p>
        </p:txBody>
      </p:sp>
      <p:pic>
        <p:nvPicPr>
          <p:cNvPr id="170000" name="Picture 16" descr="routes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438400" y="2590800"/>
            <a:ext cx="57134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 rot="5400000">
            <a:off x="-895350" y="38671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Density</a:t>
            </a:r>
          </a:p>
        </p:txBody>
      </p:sp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304800" y="6096000"/>
            <a:ext cx="12954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page 7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565525" y="1371600"/>
            <a:ext cx="31480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 b="1">
                <a:latin typeface="Funny Pages" pitchFamily="2" charset="0"/>
              </a:rPr>
              <a:t>DENSITY:</a:t>
            </a:r>
          </a:p>
          <a:p>
            <a:pPr algn="ctr"/>
            <a:r>
              <a:rPr lang="en-US" sz="2800" b="1">
                <a:latin typeface="Funny Pages" pitchFamily="2" charset="0"/>
              </a:rPr>
              <a:t>HOW TIGHTLY PACKED </a:t>
            </a:r>
          </a:p>
          <a:p>
            <a:pPr algn="ctr"/>
            <a:r>
              <a:rPr lang="en-US" sz="2800" b="1">
                <a:latin typeface="Funny Pages" pitchFamily="2" charset="0"/>
              </a:rPr>
              <a:t>THE ATOMS ARE</a:t>
            </a:r>
          </a:p>
        </p:txBody>
      </p:sp>
      <p:pic>
        <p:nvPicPr>
          <p:cNvPr id="191495" name="Picture 7" descr="800px-USA-2000-population-densit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0"/>
            <a:ext cx="5484813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5553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Formulas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581400" y="1276350"/>
            <a:ext cx="411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kbar" pitchFamily="2" charset="0"/>
              </a:rPr>
              <a:t>density:</a:t>
            </a:r>
          </a:p>
        </p:txBody>
      </p:sp>
      <p:pic>
        <p:nvPicPr>
          <p:cNvPr id="267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752600"/>
            <a:ext cx="2903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1981200" y="2867025"/>
            <a:ext cx="5329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kbar" pitchFamily="2" charset="0"/>
              </a:rPr>
              <a:t>percent error (deviation):</a:t>
            </a:r>
          </a:p>
        </p:txBody>
      </p:sp>
      <p:pic>
        <p:nvPicPr>
          <p:cNvPr id="267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657600"/>
            <a:ext cx="7391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3352800" y="4572000"/>
            <a:ext cx="33924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kbar" pitchFamily="2" charset="0"/>
              </a:rPr>
              <a:t>rate of change</a:t>
            </a:r>
            <a:r>
              <a:rPr lang="en-US" sz="7200" b="1">
                <a:solidFill>
                  <a:srgbClr val="FF0000"/>
                </a:solidFill>
                <a:latin typeface="Akbar" pitchFamily="2" charset="0"/>
              </a:rPr>
              <a:t>:</a:t>
            </a:r>
          </a:p>
        </p:txBody>
      </p:sp>
      <p:pic>
        <p:nvPicPr>
          <p:cNvPr id="26727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5562600"/>
            <a:ext cx="5575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 rot="5400000">
            <a:off x="-1085850" y="3752850"/>
            <a:ext cx="37338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Density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28600" y="6096000"/>
            <a:ext cx="12954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page 7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895600" y="228600"/>
            <a:ext cx="45640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Funny Pages" pitchFamily="2" charset="0"/>
              </a:rPr>
              <a:t>DENSITY:</a:t>
            </a:r>
          </a:p>
          <a:p>
            <a:pPr algn="ctr"/>
            <a:r>
              <a:rPr lang="en-US" sz="2800">
                <a:latin typeface="Funny Pages" pitchFamily="2" charset="0"/>
              </a:rPr>
              <a:t>HOW TIGHTLY PACKED </a:t>
            </a:r>
          </a:p>
          <a:p>
            <a:pPr algn="ctr"/>
            <a:r>
              <a:rPr lang="en-US" sz="2800">
                <a:latin typeface="Funny Pages" pitchFamily="2" charset="0"/>
              </a:rPr>
              <a:t>THE ATOMS ARE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911350" y="2133600"/>
            <a:ext cx="72326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SkaterDudes"/>
              </a:rPr>
              <a:t>When an object is </a:t>
            </a:r>
            <a:r>
              <a:rPr lang="en-US" sz="2400">
                <a:solidFill>
                  <a:srgbClr val="FF0000"/>
                </a:solidFill>
                <a:latin typeface="SkaterDudes"/>
              </a:rPr>
              <a:t>heated</a:t>
            </a:r>
            <a:r>
              <a:rPr lang="en-US" sz="2400">
                <a:solidFill>
                  <a:srgbClr val="0000FF"/>
                </a:solidFill>
                <a:latin typeface="SkaterDudes"/>
              </a:rPr>
              <a:t>, it</a:t>
            </a:r>
          </a:p>
          <a:p>
            <a:endParaRPr lang="en-US" sz="2400">
              <a:solidFill>
                <a:srgbClr val="0000FF"/>
              </a:solidFill>
              <a:latin typeface="SkaterDudes"/>
            </a:endParaRPr>
          </a:p>
          <a:p>
            <a:r>
              <a:rPr lang="en-US" sz="2400">
                <a:solidFill>
                  <a:srgbClr val="0000FF"/>
                </a:solidFill>
                <a:latin typeface="SkaterDudes"/>
              </a:rPr>
              <a:t> </a:t>
            </a:r>
          </a:p>
          <a:p>
            <a:r>
              <a:rPr lang="en-US" sz="2400">
                <a:solidFill>
                  <a:srgbClr val="0000FF"/>
                </a:solidFill>
                <a:latin typeface="SkaterDudes"/>
              </a:rPr>
              <a:t>and the atoms become </a:t>
            </a:r>
          </a:p>
          <a:p>
            <a:endParaRPr lang="en-US" sz="2400">
              <a:solidFill>
                <a:srgbClr val="0000FF"/>
              </a:solidFill>
              <a:latin typeface="SkaterDudes"/>
            </a:endParaRPr>
          </a:p>
          <a:p>
            <a:r>
              <a:rPr lang="en-US" sz="2400">
                <a:solidFill>
                  <a:srgbClr val="0000FF"/>
                </a:solidFill>
                <a:latin typeface="SkaterDudes"/>
              </a:rPr>
              <a:t>packed.  Therefore the object becomes </a:t>
            </a:r>
          </a:p>
          <a:p>
            <a:endParaRPr lang="en-US" sz="2400">
              <a:solidFill>
                <a:srgbClr val="0000FF"/>
              </a:solidFill>
              <a:latin typeface="SkaterDudes"/>
            </a:endParaRPr>
          </a:p>
          <a:p>
            <a:endParaRPr lang="en-US" sz="2400">
              <a:solidFill>
                <a:srgbClr val="0000FF"/>
              </a:solidFill>
              <a:latin typeface="SkaterDudes"/>
            </a:endParaRPr>
          </a:p>
          <a:p>
            <a:r>
              <a:rPr lang="en-US" sz="2400">
                <a:solidFill>
                  <a:srgbClr val="0000FF"/>
                </a:solidFill>
                <a:latin typeface="SkaterDudes"/>
              </a:rPr>
              <a:t>dense.</a:t>
            </a:r>
          </a:p>
        </p:txBody>
      </p:sp>
      <p:sp>
        <p:nvSpPr>
          <p:cNvPr id="190470" name="WordArt 6"/>
          <p:cNvSpPr>
            <a:spLocks noChangeArrowheads="1" noChangeShapeType="1" noTextEdit="1"/>
          </p:cNvSpPr>
          <p:nvPr/>
        </p:nvSpPr>
        <p:spPr bwMode="auto">
          <a:xfrm>
            <a:off x="2057400" y="2667000"/>
            <a:ext cx="37338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expands</a:t>
            </a:r>
          </a:p>
        </p:txBody>
      </p:sp>
      <p:sp>
        <p:nvSpPr>
          <p:cNvPr id="190471" name="WordArt 7"/>
          <p:cNvSpPr>
            <a:spLocks noChangeArrowheads="1" noChangeShapeType="1" noTextEdit="1"/>
          </p:cNvSpPr>
          <p:nvPr/>
        </p:nvSpPr>
        <p:spPr bwMode="auto">
          <a:xfrm>
            <a:off x="6248400" y="3157538"/>
            <a:ext cx="2438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less</a:t>
            </a:r>
          </a:p>
        </p:txBody>
      </p:sp>
      <p:sp>
        <p:nvSpPr>
          <p:cNvPr id="190472" name="WordArt 8"/>
          <p:cNvSpPr>
            <a:spLocks noChangeArrowheads="1" noChangeShapeType="1" noTextEdit="1"/>
          </p:cNvSpPr>
          <p:nvPr/>
        </p:nvSpPr>
        <p:spPr bwMode="auto">
          <a:xfrm>
            <a:off x="2133600" y="4495800"/>
            <a:ext cx="2438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less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 animBg="1"/>
      <p:bldP spid="190471" grpId="0" animBg="1"/>
      <p:bldP spid="19047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 rot="5400000">
            <a:off x="-971550" y="38671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Density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228600" y="6096000"/>
            <a:ext cx="12954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page 7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895600" y="228600"/>
            <a:ext cx="45640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Funny Pages" pitchFamily="2" charset="0"/>
              </a:rPr>
              <a:t>DENSITY:</a:t>
            </a:r>
          </a:p>
          <a:p>
            <a:pPr algn="ctr"/>
            <a:r>
              <a:rPr lang="en-US" sz="2800">
                <a:latin typeface="Funny Pages" pitchFamily="2" charset="0"/>
              </a:rPr>
              <a:t>HOW TIGHTLY PACKED </a:t>
            </a:r>
          </a:p>
          <a:p>
            <a:pPr algn="ctr"/>
            <a:r>
              <a:rPr lang="en-US" sz="2800">
                <a:latin typeface="Funny Pages" pitchFamily="2" charset="0"/>
              </a:rPr>
              <a:t>THE ATOMS ARE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911350" y="2133600"/>
            <a:ext cx="72326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SkaterDudes"/>
              </a:rPr>
              <a:t>When an object is </a:t>
            </a:r>
            <a:r>
              <a:rPr lang="en-US" sz="2400">
                <a:latin typeface="SkaterDudes"/>
              </a:rPr>
              <a:t>cooled</a:t>
            </a:r>
            <a:r>
              <a:rPr lang="en-US" sz="2400">
                <a:solidFill>
                  <a:srgbClr val="0000FF"/>
                </a:solidFill>
                <a:latin typeface="SkaterDudes"/>
              </a:rPr>
              <a:t>, it</a:t>
            </a:r>
          </a:p>
          <a:p>
            <a:endParaRPr lang="en-US" sz="2400">
              <a:solidFill>
                <a:srgbClr val="0000FF"/>
              </a:solidFill>
              <a:latin typeface="SkaterDudes"/>
            </a:endParaRPr>
          </a:p>
          <a:p>
            <a:r>
              <a:rPr lang="en-US" sz="2400">
                <a:solidFill>
                  <a:srgbClr val="0000FF"/>
                </a:solidFill>
                <a:latin typeface="SkaterDudes"/>
              </a:rPr>
              <a:t> </a:t>
            </a:r>
          </a:p>
          <a:p>
            <a:r>
              <a:rPr lang="en-US" sz="2400">
                <a:solidFill>
                  <a:srgbClr val="0000FF"/>
                </a:solidFill>
                <a:latin typeface="SkaterDudes"/>
              </a:rPr>
              <a:t>and the atoms become </a:t>
            </a:r>
          </a:p>
          <a:p>
            <a:endParaRPr lang="en-US" sz="2400">
              <a:solidFill>
                <a:srgbClr val="0000FF"/>
              </a:solidFill>
              <a:latin typeface="SkaterDudes"/>
            </a:endParaRPr>
          </a:p>
          <a:p>
            <a:r>
              <a:rPr lang="en-US" sz="2400">
                <a:solidFill>
                  <a:srgbClr val="0000FF"/>
                </a:solidFill>
                <a:latin typeface="SkaterDudes"/>
              </a:rPr>
              <a:t>packed.  Therefore the object becomes </a:t>
            </a:r>
          </a:p>
          <a:p>
            <a:endParaRPr lang="en-US" sz="2400">
              <a:solidFill>
                <a:srgbClr val="0000FF"/>
              </a:solidFill>
              <a:latin typeface="SkaterDudes"/>
            </a:endParaRPr>
          </a:p>
          <a:p>
            <a:endParaRPr lang="en-US" sz="2400">
              <a:solidFill>
                <a:srgbClr val="0000FF"/>
              </a:solidFill>
              <a:latin typeface="SkaterDudes"/>
            </a:endParaRPr>
          </a:p>
          <a:p>
            <a:r>
              <a:rPr lang="en-US" sz="2400">
                <a:solidFill>
                  <a:srgbClr val="0000FF"/>
                </a:solidFill>
                <a:latin typeface="SkaterDudes"/>
              </a:rPr>
              <a:t>dense.</a:t>
            </a:r>
          </a:p>
        </p:txBody>
      </p:sp>
      <p:sp>
        <p:nvSpPr>
          <p:cNvPr id="192518" name="WordArt 6"/>
          <p:cNvSpPr>
            <a:spLocks noChangeArrowheads="1" noChangeShapeType="1" noTextEdit="1"/>
          </p:cNvSpPr>
          <p:nvPr/>
        </p:nvSpPr>
        <p:spPr bwMode="auto">
          <a:xfrm>
            <a:off x="2057400" y="2667000"/>
            <a:ext cx="37338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contracts</a:t>
            </a:r>
          </a:p>
        </p:txBody>
      </p:sp>
      <p:sp>
        <p:nvSpPr>
          <p:cNvPr id="192519" name="WordArt 7"/>
          <p:cNvSpPr>
            <a:spLocks noChangeArrowheads="1" noChangeShapeType="1" noTextEdit="1"/>
          </p:cNvSpPr>
          <p:nvPr/>
        </p:nvSpPr>
        <p:spPr bwMode="auto">
          <a:xfrm>
            <a:off x="6248400" y="3157538"/>
            <a:ext cx="2438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more</a:t>
            </a:r>
          </a:p>
        </p:txBody>
      </p:sp>
      <p:sp>
        <p:nvSpPr>
          <p:cNvPr id="192520" name="WordArt 8"/>
          <p:cNvSpPr>
            <a:spLocks noChangeArrowheads="1" noChangeShapeType="1" noTextEdit="1"/>
          </p:cNvSpPr>
          <p:nvPr/>
        </p:nvSpPr>
        <p:spPr bwMode="auto">
          <a:xfrm>
            <a:off x="2133600" y="4495800"/>
            <a:ext cx="24384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more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 animBg="1"/>
      <p:bldP spid="192519" grpId="0" animBg="1"/>
      <p:bldP spid="1925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 rot="5400000">
            <a:off x="-895350" y="38671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Density</a:t>
            </a:r>
          </a:p>
        </p:txBody>
      </p:sp>
      <p:sp>
        <p:nvSpPr>
          <p:cNvPr id="34819" name="WordArt 5"/>
          <p:cNvSpPr>
            <a:spLocks noChangeArrowheads="1" noChangeShapeType="1" noTextEdit="1"/>
          </p:cNvSpPr>
          <p:nvPr/>
        </p:nvSpPr>
        <p:spPr bwMode="auto">
          <a:xfrm>
            <a:off x="4267200" y="5715000"/>
            <a:ext cx="37338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temperature</a:t>
            </a:r>
          </a:p>
        </p:txBody>
      </p:sp>
      <p:sp>
        <p:nvSpPr>
          <p:cNvPr id="34820" name="Line 7"/>
          <p:cNvSpPr>
            <a:spLocks noChangeShapeType="1"/>
          </p:cNvSpPr>
          <p:nvPr/>
        </p:nvSpPr>
        <p:spPr bwMode="auto">
          <a:xfrm>
            <a:off x="3657600" y="1676400"/>
            <a:ext cx="0" cy="365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8"/>
          <p:cNvSpPr>
            <a:spLocks noChangeShapeType="1"/>
          </p:cNvSpPr>
          <p:nvPr/>
        </p:nvSpPr>
        <p:spPr bwMode="auto">
          <a:xfrm>
            <a:off x="3657600" y="5334000"/>
            <a:ext cx="434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WordArt 9"/>
          <p:cNvSpPr>
            <a:spLocks noChangeArrowheads="1" noChangeShapeType="1" noTextEdit="1"/>
          </p:cNvSpPr>
          <p:nvPr/>
        </p:nvSpPr>
        <p:spPr bwMode="auto">
          <a:xfrm rot="5400000">
            <a:off x="1238250" y="34099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Fruitopia"/>
              </a:rPr>
              <a:t>density</a:t>
            </a: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4038600" y="1828800"/>
            <a:ext cx="3962400" cy="3276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Heat, volume, densit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1720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 rot="5400000">
            <a:off x="-895350" y="38671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Density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04800" y="6096000"/>
            <a:ext cx="12954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page 7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2057400" y="1676400"/>
            <a:ext cx="68961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>
                <a:solidFill>
                  <a:srgbClr val="0000FF"/>
                </a:solidFill>
              </a:rPr>
              <a:t>What happens to the density of an object when it is split into smaller parts?  why?</a:t>
            </a:r>
          </a:p>
        </p:txBody>
      </p:sp>
      <p:sp>
        <p:nvSpPr>
          <p:cNvPr id="171014" name="WordArt 6"/>
          <p:cNvSpPr>
            <a:spLocks noChangeArrowheads="1" noChangeShapeType="1" noTextEdit="1"/>
          </p:cNvSpPr>
          <p:nvPr/>
        </p:nvSpPr>
        <p:spPr bwMode="auto">
          <a:xfrm>
            <a:off x="3581400" y="4114800"/>
            <a:ext cx="37338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nothing!</a:t>
            </a:r>
          </a:p>
        </p:txBody>
      </p:sp>
      <p:sp>
        <p:nvSpPr>
          <p:cNvPr id="171016" name="WordArt 8"/>
          <p:cNvSpPr>
            <a:spLocks noChangeArrowheads="1" noChangeShapeType="1" noTextEdit="1"/>
          </p:cNvSpPr>
          <p:nvPr/>
        </p:nvSpPr>
        <p:spPr bwMode="auto">
          <a:xfrm>
            <a:off x="2667000" y="4648200"/>
            <a:ext cx="5486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the atoms are still </a:t>
            </a:r>
          </a:p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packed the same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10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710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 animBg="1"/>
      <p:bldP spid="1710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 rot="5400000">
            <a:off x="-971550" y="1657350"/>
            <a:ext cx="35052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Density</a:t>
            </a:r>
          </a:p>
        </p:txBody>
      </p:sp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228600" y="3962400"/>
            <a:ext cx="12954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page 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057400" y="1760538"/>
            <a:ext cx="6896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800">
                <a:solidFill>
                  <a:srgbClr val="0000FF"/>
                </a:solidFill>
              </a:rPr>
              <a:t>What is the formula for density?</a:t>
            </a:r>
          </a:p>
        </p:txBody>
      </p:sp>
      <p:sp>
        <p:nvSpPr>
          <p:cNvPr id="173061" name="WordArt 5"/>
          <p:cNvSpPr>
            <a:spLocks noChangeArrowheads="1" noChangeShapeType="1" noTextEdit="1"/>
          </p:cNvSpPr>
          <p:nvPr/>
        </p:nvSpPr>
        <p:spPr bwMode="auto">
          <a:xfrm>
            <a:off x="2133600" y="3594100"/>
            <a:ext cx="6705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Fruitopia"/>
              </a:rPr>
              <a:t>density = mass / volume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ESRT: Earth Science Reference Table – Page 1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724400"/>
            <a:ext cx="18004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 rot="5400000">
            <a:off x="-1657350" y="3105150"/>
            <a:ext cx="4876800" cy="647700"/>
          </a:xfrm>
          <a:prstGeom prst="rect">
            <a:avLst/>
          </a:prstGeom>
        </p:spPr>
        <p:txBody>
          <a:bodyPr vert="wordArtVert"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Sample Problems</a:t>
            </a: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228600" y="6019800"/>
            <a:ext cx="12954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page 7</a:t>
            </a:r>
          </a:p>
        </p:txBody>
      </p: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1905000" y="1600200"/>
            <a:ext cx="54943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030409"/>
                </a:solidFill>
                <a:latin typeface="Arial Unicode MS" pitchFamily="34" charset="-128"/>
              </a:rPr>
              <a:t>A rock has a mass of 240g and a </a:t>
            </a:r>
          </a:p>
          <a:p>
            <a:r>
              <a:rPr lang="en-US" sz="2400" b="1">
                <a:solidFill>
                  <a:srgbClr val="030409"/>
                </a:solidFill>
                <a:latin typeface="Arial Unicode MS" pitchFamily="34" charset="-128"/>
              </a:rPr>
              <a:t>volume of 12cm³.  </a:t>
            </a:r>
          </a:p>
          <a:p>
            <a:endParaRPr lang="en-US" sz="2400" b="1">
              <a:solidFill>
                <a:srgbClr val="030409"/>
              </a:solidFill>
              <a:latin typeface="Arial Unicode MS" pitchFamily="34" charset="-128"/>
            </a:endParaRPr>
          </a:p>
          <a:p>
            <a:r>
              <a:rPr lang="en-US" sz="2400" b="1">
                <a:solidFill>
                  <a:srgbClr val="030409"/>
                </a:solidFill>
                <a:latin typeface="Arial Unicode MS" pitchFamily="34" charset="-128"/>
              </a:rPr>
              <a:t>Showing all formulas and calculations, </a:t>
            </a:r>
          </a:p>
          <a:p>
            <a:r>
              <a:rPr lang="en-US" sz="2400" b="1">
                <a:solidFill>
                  <a:srgbClr val="030409"/>
                </a:solidFill>
                <a:latin typeface="Arial Unicode MS" pitchFamily="34" charset="-128"/>
              </a:rPr>
              <a:t>determine the density of the rock.</a:t>
            </a:r>
            <a:r>
              <a:rPr lang="en-US" sz="2400">
                <a:solidFill>
                  <a:srgbClr val="030409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174090" name="WordArt 10"/>
          <p:cNvSpPr>
            <a:spLocks noChangeArrowheads="1" noChangeShapeType="1" noTextEdit="1"/>
          </p:cNvSpPr>
          <p:nvPr/>
        </p:nvSpPr>
        <p:spPr bwMode="auto">
          <a:xfrm>
            <a:off x="2133600" y="3733800"/>
            <a:ext cx="6705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Sylfaen"/>
              </a:rPr>
              <a:t>density = mass / volume</a:t>
            </a:r>
          </a:p>
        </p:txBody>
      </p:sp>
      <p:sp>
        <p:nvSpPr>
          <p:cNvPr id="174091" name="WordArt 11"/>
          <p:cNvSpPr>
            <a:spLocks noChangeArrowheads="1" noChangeShapeType="1" noTextEdit="1"/>
          </p:cNvSpPr>
          <p:nvPr/>
        </p:nvSpPr>
        <p:spPr bwMode="auto">
          <a:xfrm>
            <a:off x="4267200" y="4953000"/>
            <a:ext cx="464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Sylfaen"/>
              </a:rPr>
              <a:t>= 240g / 12cm³</a:t>
            </a:r>
          </a:p>
        </p:txBody>
      </p:sp>
      <p:sp>
        <p:nvSpPr>
          <p:cNvPr id="174092" name="WordArt 12"/>
          <p:cNvSpPr>
            <a:spLocks noChangeArrowheads="1" noChangeShapeType="1" noTextEdit="1"/>
          </p:cNvSpPr>
          <p:nvPr/>
        </p:nvSpPr>
        <p:spPr bwMode="auto">
          <a:xfrm>
            <a:off x="4267200" y="5943600"/>
            <a:ext cx="464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Sylfaen"/>
              </a:rPr>
              <a:t>= 20.0 g/cm³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0" grpId="0" animBg="1"/>
      <p:bldP spid="174091" grpId="0" animBg="1"/>
      <p:bldP spid="17409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 rot="5400000">
            <a:off x="-1657350" y="2343150"/>
            <a:ext cx="4876800" cy="647700"/>
          </a:xfrm>
          <a:prstGeom prst="rect">
            <a:avLst/>
          </a:prstGeom>
        </p:spPr>
        <p:txBody>
          <a:bodyPr vert="wordArtVert"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Sample Problems</a:t>
            </a:r>
          </a:p>
        </p:txBody>
      </p:sp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304800" y="5562600"/>
            <a:ext cx="12954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page 7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905000" y="990600"/>
            <a:ext cx="670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solidFill>
                  <a:srgbClr val="030409"/>
                </a:solidFill>
                <a:latin typeface="Times New Roman" pitchFamily="18" charset="0"/>
              </a:rPr>
              <a:t>The box below has a mass of 120g.</a:t>
            </a:r>
          </a:p>
          <a:p>
            <a:pPr algn="ctr"/>
            <a:r>
              <a:rPr lang="en-US" sz="2400" b="1">
                <a:solidFill>
                  <a:srgbClr val="030409"/>
                </a:solidFill>
                <a:latin typeface="Times New Roman" pitchFamily="18" charset="0"/>
              </a:rPr>
              <a:t>Showing all formulas and calculations, </a:t>
            </a:r>
          </a:p>
          <a:p>
            <a:pPr algn="ctr"/>
            <a:r>
              <a:rPr lang="en-US" sz="2400" b="1">
                <a:solidFill>
                  <a:srgbClr val="030409"/>
                </a:solidFill>
                <a:latin typeface="Times New Roman" pitchFamily="18" charset="0"/>
              </a:rPr>
              <a:t>determine the density of the box.</a:t>
            </a:r>
            <a:r>
              <a:rPr lang="en-US" sz="2400">
                <a:solidFill>
                  <a:srgbClr val="030409"/>
                </a:solidFill>
              </a:rPr>
              <a:t> </a:t>
            </a:r>
            <a:endParaRPr lang="en-US" sz="2400" b="1">
              <a:solidFill>
                <a:srgbClr val="030409"/>
              </a:solidFill>
              <a:latin typeface="Arial Unicode MS" pitchFamily="34" charset="-128"/>
            </a:endParaRPr>
          </a:p>
        </p:txBody>
      </p: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1371600" y="2514600"/>
            <a:ext cx="976313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9"/>
          <p:cNvSpPr>
            <a:spLocks noChangeShapeType="1"/>
          </p:cNvSpPr>
          <p:nvPr/>
        </p:nvSpPr>
        <p:spPr bwMode="auto">
          <a:xfrm flipV="1">
            <a:off x="1371600" y="2057400"/>
            <a:ext cx="614363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10"/>
          <p:cNvSpPr>
            <a:spLocks noChangeShapeType="1"/>
          </p:cNvSpPr>
          <p:nvPr/>
        </p:nvSpPr>
        <p:spPr bwMode="auto">
          <a:xfrm flipV="1">
            <a:off x="2362200" y="2057400"/>
            <a:ext cx="61595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 flipV="1">
            <a:off x="2362200" y="2971800"/>
            <a:ext cx="61595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>
            <a:off x="1981200" y="2057400"/>
            <a:ext cx="9699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Line 13"/>
          <p:cNvSpPr>
            <a:spLocks noChangeShapeType="1"/>
          </p:cNvSpPr>
          <p:nvPr/>
        </p:nvSpPr>
        <p:spPr bwMode="auto">
          <a:xfrm>
            <a:off x="2971800" y="2057400"/>
            <a:ext cx="0" cy="923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1371600" y="3581400"/>
            <a:ext cx="129540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latin typeface="Times New Roman" pitchFamily="18" charset="0"/>
              </a:rPr>
              <a:t>2.0 cm</a:t>
            </a:r>
          </a:p>
        </p:txBody>
      </p:sp>
      <p:sp>
        <p:nvSpPr>
          <p:cNvPr id="38924" name="Text Box 15"/>
          <p:cNvSpPr txBox="1">
            <a:spLocks noChangeArrowheads="1"/>
          </p:cNvSpPr>
          <p:nvPr/>
        </p:nvSpPr>
        <p:spPr bwMode="auto">
          <a:xfrm>
            <a:off x="2743200" y="3124200"/>
            <a:ext cx="1731963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latin typeface="Times New Roman" pitchFamily="18" charset="0"/>
              </a:rPr>
              <a:t>10.0 cm</a:t>
            </a:r>
          </a:p>
        </p:txBody>
      </p:sp>
      <p:sp>
        <p:nvSpPr>
          <p:cNvPr id="38925" name="Text Box 16"/>
          <p:cNvSpPr txBox="1">
            <a:spLocks noChangeArrowheads="1"/>
          </p:cNvSpPr>
          <p:nvPr/>
        </p:nvSpPr>
        <p:spPr bwMode="auto">
          <a:xfrm>
            <a:off x="3124200" y="2362200"/>
            <a:ext cx="1560513" cy="401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>
                <a:latin typeface="Times New Roman" pitchFamily="18" charset="0"/>
              </a:rPr>
              <a:t>2.0 cm</a:t>
            </a:r>
          </a:p>
        </p:txBody>
      </p:sp>
      <p:sp>
        <p:nvSpPr>
          <p:cNvPr id="175109" name="WordArt 5"/>
          <p:cNvSpPr>
            <a:spLocks noChangeArrowheads="1" noChangeShapeType="1" noTextEdit="1"/>
          </p:cNvSpPr>
          <p:nvPr/>
        </p:nvSpPr>
        <p:spPr bwMode="auto">
          <a:xfrm>
            <a:off x="4876800" y="2438400"/>
            <a:ext cx="29718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volume = L x W x H</a:t>
            </a:r>
            <a:endParaRPr lang="en-US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75110" name="WordArt 6"/>
          <p:cNvSpPr>
            <a:spLocks noChangeArrowheads="1" noChangeShapeType="1" noTextEdit="1"/>
          </p:cNvSpPr>
          <p:nvPr/>
        </p:nvSpPr>
        <p:spPr bwMode="auto">
          <a:xfrm>
            <a:off x="4876800" y="31242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= 2.0cm x 2.0cm x 10.0cm</a:t>
            </a:r>
          </a:p>
        </p:txBody>
      </p:sp>
      <p:sp>
        <p:nvSpPr>
          <p:cNvPr id="175121" name="WordArt 17"/>
          <p:cNvSpPr>
            <a:spLocks noChangeArrowheads="1" noChangeShapeType="1" noTextEdit="1"/>
          </p:cNvSpPr>
          <p:nvPr/>
        </p:nvSpPr>
        <p:spPr bwMode="auto">
          <a:xfrm>
            <a:off x="4953000" y="3810000"/>
            <a:ext cx="2286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= 40.0 cm³</a:t>
            </a:r>
          </a:p>
        </p:txBody>
      </p:sp>
      <p:sp>
        <p:nvSpPr>
          <p:cNvPr id="175122" name="WordArt 18"/>
          <p:cNvSpPr>
            <a:spLocks noChangeArrowheads="1" noChangeShapeType="1" noTextEdit="1"/>
          </p:cNvSpPr>
          <p:nvPr/>
        </p:nvSpPr>
        <p:spPr bwMode="auto">
          <a:xfrm>
            <a:off x="2209800" y="4648200"/>
            <a:ext cx="464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density = mass / volume</a:t>
            </a:r>
          </a:p>
        </p:txBody>
      </p:sp>
      <p:sp>
        <p:nvSpPr>
          <p:cNvPr id="175123" name="WordArt 19"/>
          <p:cNvSpPr>
            <a:spLocks noChangeArrowheads="1" noChangeShapeType="1" noTextEdit="1"/>
          </p:cNvSpPr>
          <p:nvPr/>
        </p:nvSpPr>
        <p:spPr bwMode="auto">
          <a:xfrm>
            <a:off x="3733800" y="5410200"/>
            <a:ext cx="31623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= 120g / 40cm³</a:t>
            </a:r>
          </a:p>
        </p:txBody>
      </p:sp>
      <p:sp>
        <p:nvSpPr>
          <p:cNvPr id="175124" name="WordArt 20"/>
          <p:cNvSpPr>
            <a:spLocks noChangeArrowheads="1" noChangeShapeType="1" noTextEdit="1"/>
          </p:cNvSpPr>
          <p:nvPr/>
        </p:nvSpPr>
        <p:spPr bwMode="auto">
          <a:xfrm>
            <a:off x="3733800" y="6096000"/>
            <a:ext cx="31623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= 3.0 g/cm³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7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animBg="1"/>
      <p:bldP spid="175110" grpId="0" animBg="1"/>
      <p:bldP spid="175121" grpId="0" animBg="1"/>
      <p:bldP spid="175122" grpId="0" animBg="1"/>
      <p:bldP spid="175123" grpId="0" animBg="1"/>
      <p:bldP spid="1751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65" name="Rectangle 37"/>
          <p:cNvSpPr>
            <a:spLocks noChangeArrowheads="1"/>
          </p:cNvSpPr>
          <p:nvPr/>
        </p:nvSpPr>
        <p:spPr bwMode="auto">
          <a:xfrm>
            <a:off x="5181600" y="2743200"/>
            <a:ext cx="3429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WordArt 2"/>
          <p:cNvSpPr>
            <a:spLocks noChangeArrowheads="1" noChangeShapeType="1" noTextEdit="1"/>
          </p:cNvSpPr>
          <p:nvPr/>
        </p:nvSpPr>
        <p:spPr bwMode="auto">
          <a:xfrm rot="5400000">
            <a:off x="-1581150" y="3105150"/>
            <a:ext cx="4876800" cy="647700"/>
          </a:xfrm>
          <a:prstGeom prst="rect">
            <a:avLst/>
          </a:prstGeom>
        </p:spPr>
        <p:txBody>
          <a:bodyPr vert="wordArtVert"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Sample Problems</a:t>
            </a:r>
          </a:p>
        </p:txBody>
      </p:sp>
      <p:sp>
        <p:nvSpPr>
          <p:cNvPr id="39940" name="WordArt 3"/>
          <p:cNvSpPr>
            <a:spLocks noChangeArrowheads="1" noChangeShapeType="1" noTextEdit="1"/>
          </p:cNvSpPr>
          <p:nvPr/>
        </p:nvSpPr>
        <p:spPr bwMode="auto">
          <a:xfrm>
            <a:off x="304800" y="6019800"/>
            <a:ext cx="1295400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page 8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1782763" y="180975"/>
            <a:ext cx="72215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If the empty container has a mass of 100g and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the filled container has a mass of 250g.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What is the density of the liquid inside? 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Show all work below.</a:t>
            </a:r>
          </a:p>
        </p:txBody>
      </p:sp>
      <p:pic>
        <p:nvPicPr>
          <p:cNvPr id="39942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09800"/>
            <a:ext cx="34956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5334000" y="2819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80808"/>
                </a:solidFill>
                <a:latin typeface="Yard Sale" pitchFamily="2" charset="0"/>
              </a:rPr>
              <a:t>mass of liquid</a:t>
            </a:r>
          </a:p>
        </p:txBody>
      </p: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5562600" y="3352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250g – 100g = 150g</a:t>
            </a:r>
          </a:p>
        </p:txBody>
      </p:sp>
      <p:sp>
        <p:nvSpPr>
          <p:cNvPr id="176166" name="Rectangle 38"/>
          <p:cNvSpPr>
            <a:spLocks noChangeArrowheads="1"/>
          </p:cNvSpPr>
          <p:nvPr/>
        </p:nvSpPr>
        <p:spPr bwMode="auto">
          <a:xfrm>
            <a:off x="3433763" y="5129213"/>
            <a:ext cx="5562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67" name="Text Box 39"/>
          <p:cNvSpPr txBox="1">
            <a:spLocks noChangeArrowheads="1"/>
          </p:cNvSpPr>
          <p:nvPr/>
        </p:nvSpPr>
        <p:spPr bwMode="auto">
          <a:xfrm>
            <a:off x="3581400" y="5181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80808"/>
                </a:solidFill>
                <a:latin typeface="Yard Sale" pitchFamily="2" charset="0"/>
              </a:rPr>
              <a:t>density of liquid</a:t>
            </a:r>
          </a:p>
        </p:txBody>
      </p:sp>
      <p:sp>
        <p:nvSpPr>
          <p:cNvPr id="176168" name="Text Box 40"/>
          <p:cNvSpPr txBox="1">
            <a:spLocks noChangeArrowheads="1"/>
          </p:cNvSpPr>
          <p:nvPr/>
        </p:nvSpPr>
        <p:spPr bwMode="auto">
          <a:xfrm>
            <a:off x="4495800" y="6096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Book Antiqua" pitchFamily="18" charset="0"/>
              </a:rPr>
              <a:t>= 150g /100mL = 1.5 g/mL</a:t>
            </a:r>
          </a:p>
        </p:txBody>
      </p:sp>
      <p:sp>
        <p:nvSpPr>
          <p:cNvPr id="176169" name="Text Box 41"/>
          <p:cNvSpPr txBox="1">
            <a:spLocks noChangeArrowheads="1"/>
          </p:cNvSpPr>
          <p:nvPr/>
        </p:nvSpPr>
        <p:spPr bwMode="auto">
          <a:xfrm>
            <a:off x="3505200" y="5638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80808"/>
                </a:solidFill>
                <a:latin typeface="Yard Sale" pitchFamily="2" charset="0"/>
              </a:rPr>
              <a:t>density = mass/volume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1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6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76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761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65" grpId="0" animBg="1"/>
      <p:bldP spid="176163" grpId="0"/>
      <p:bldP spid="176164" grpId="0"/>
      <p:bldP spid="176166" grpId="0" animBg="1"/>
      <p:bldP spid="176167" grpId="0"/>
      <p:bldP spid="176168" grpId="0"/>
      <p:bldP spid="17616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228600" y="381000"/>
            <a:ext cx="4995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Density of water: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0" y="1676400"/>
            <a:ext cx="9144000" cy="5181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Horseradish" pitchFamily="2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685800" y="1905000"/>
            <a:ext cx="777398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80808"/>
                </a:solidFill>
              </a:rPr>
              <a:t>Water is most dense at </a:t>
            </a:r>
            <a:r>
              <a:rPr lang="en-US" sz="3600">
                <a:solidFill>
                  <a:srgbClr val="080808"/>
                </a:solidFill>
              </a:rPr>
              <a:t>_______°</a:t>
            </a:r>
            <a:r>
              <a:rPr lang="en-US" sz="2800">
                <a:solidFill>
                  <a:srgbClr val="080808"/>
                </a:solidFill>
              </a:rPr>
              <a:t>C.  </a:t>
            </a:r>
          </a:p>
          <a:p>
            <a:endParaRPr lang="en-US" sz="2800">
              <a:solidFill>
                <a:srgbClr val="080808"/>
              </a:solidFill>
            </a:endParaRPr>
          </a:p>
          <a:p>
            <a:r>
              <a:rPr lang="en-US" sz="2800">
                <a:solidFill>
                  <a:srgbClr val="080808"/>
                </a:solidFill>
              </a:rPr>
              <a:t>This is because water _______________ above</a:t>
            </a:r>
          </a:p>
          <a:p>
            <a:r>
              <a:rPr lang="en-US" sz="2800">
                <a:solidFill>
                  <a:srgbClr val="080808"/>
                </a:solidFill>
              </a:rPr>
              <a:t>and below this temperature</a:t>
            </a:r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2514600" y="3962400"/>
            <a:ext cx="0" cy="2438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H="1">
            <a:off x="2514600" y="6400800"/>
            <a:ext cx="3200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5" name="Freeform 9"/>
          <p:cNvSpPr>
            <a:spLocks/>
          </p:cNvSpPr>
          <p:nvPr/>
        </p:nvSpPr>
        <p:spPr bwMode="auto">
          <a:xfrm>
            <a:off x="2514600" y="4114800"/>
            <a:ext cx="3200400" cy="2362200"/>
          </a:xfrm>
          <a:custGeom>
            <a:avLst/>
            <a:gdLst>
              <a:gd name="T0" fmla="*/ 0 w 1824"/>
              <a:gd name="T1" fmla="*/ 2147483647 h 1464"/>
              <a:gd name="T2" fmla="*/ 2147483647 w 1824"/>
              <a:gd name="T3" fmla="*/ 2147483647 h 1464"/>
              <a:gd name="T4" fmla="*/ 2147483647 w 1824"/>
              <a:gd name="T5" fmla="*/ 2147483647 h 1464"/>
              <a:gd name="T6" fmla="*/ 2147483647 w 1824"/>
              <a:gd name="T7" fmla="*/ 2147483647 h 1464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1464"/>
              <a:gd name="T14" fmla="*/ 1824 w 1824"/>
              <a:gd name="T15" fmla="*/ 1464 h 1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1464">
                <a:moveTo>
                  <a:pt x="0" y="1416"/>
                </a:moveTo>
                <a:cubicBezTo>
                  <a:pt x="244" y="732"/>
                  <a:pt x="488" y="48"/>
                  <a:pt x="768" y="24"/>
                </a:cubicBezTo>
                <a:cubicBezTo>
                  <a:pt x="1048" y="0"/>
                  <a:pt x="1536" y="1080"/>
                  <a:pt x="1680" y="1272"/>
                </a:cubicBezTo>
                <a:cubicBezTo>
                  <a:pt x="1824" y="1464"/>
                  <a:pt x="1728" y="1320"/>
                  <a:pt x="1632" y="1176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>
            <a:off x="3886200" y="41148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3581400" y="6491288"/>
            <a:ext cx="568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80808"/>
                </a:solidFill>
              </a:rPr>
              <a:t>4°C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5029200" y="1600200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0000FF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4419600" y="2362200"/>
            <a:ext cx="26812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0000FF"/>
                </a:solidFill>
                <a:latin typeface="Times New Roman" pitchFamily="18" charset="0"/>
              </a:rPr>
              <a:t>expands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5" grpId="0" animBg="1"/>
      <p:bldP spid="183306" grpId="0" animBg="1"/>
      <p:bldP spid="183307" grpId="0"/>
      <p:bldP spid="183308" grpId="0"/>
      <p:bldP spid="18330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228600" y="381000"/>
            <a:ext cx="4995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Density of water: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Horseradish" pitchFamily="2" charset="0"/>
            </a:endParaRPr>
          </a:p>
        </p:txBody>
      </p:sp>
      <p:sp>
        <p:nvSpPr>
          <p:cNvPr id="40964" name="Text Box 12"/>
          <p:cNvSpPr txBox="1">
            <a:spLocks noChangeArrowheads="1"/>
          </p:cNvSpPr>
          <p:nvPr/>
        </p:nvSpPr>
        <p:spPr bwMode="auto">
          <a:xfrm>
            <a:off x="381000" y="18288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The density of water</a:t>
            </a:r>
          </a:p>
          <a:p>
            <a:pPr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when it is most dense is:</a:t>
            </a:r>
          </a:p>
        </p:txBody>
      </p:sp>
      <p:sp>
        <p:nvSpPr>
          <p:cNvPr id="185357" name="WordArt 13"/>
          <p:cNvSpPr>
            <a:spLocks noChangeArrowheads="1" noChangeShapeType="1" noTextEdit="1"/>
          </p:cNvSpPr>
          <p:nvPr/>
        </p:nvSpPr>
        <p:spPr bwMode="auto">
          <a:xfrm>
            <a:off x="2667000" y="3810000"/>
            <a:ext cx="4953000" cy="21240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1.00 g/mL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962400"/>
            <a:ext cx="18004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hint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ESRT: Earth Science Reference Table – Page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7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590800" y="228600"/>
            <a:ext cx="5553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 Black"/>
              </a:rPr>
              <a:t>Accuracy</a:t>
            </a:r>
          </a:p>
        </p:txBody>
      </p:sp>
      <p:sp>
        <p:nvSpPr>
          <p:cNvPr id="6147" name="AutoShape 10"/>
          <p:cNvSpPr>
            <a:spLocks noChangeArrowheads="1"/>
          </p:cNvSpPr>
          <p:nvPr/>
        </p:nvSpPr>
        <p:spPr bwMode="auto">
          <a:xfrm>
            <a:off x="1981200" y="1219200"/>
            <a:ext cx="67818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What does it mean if you are asked to record your answer:</a:t>
            </a:r>
          </a:p>
        </p:txBody>
      </p:sp>
      <p:sp>
        <p:nvSpPr>
          <p:cNvPr id="293900" name="AutoShape 12"/>
          <p:cNvSpPr>
            <a:spLocks noChangeArrowheads="1"/>
          </p:cNvSpPr>
          <p:nvPr/>
        </p:nvSpPr>
        <p:spPr bwMode="auto">
          <a:xfrm>
            <a:off x="1752600" y="2362200"/>
            <a:ext cx="7239000" cy="11430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b="1">
                <a:solidFill>
                  <a:srgbClr val="000000"/>
                </a:solidFill>
              </a:rPr>
              <a:t>a.  to the nearest tenth </a:t>
            </a:r>
          </a:p>
        </p:txBody>
      </p:sp>
      <p:sp>
        <p:nvSpPr>
          <p:cNvPr id="293901" name="AutoShape 13"/>
          <p:cNvSpPr>
            <a:spLocks noChangeArrowheads="1"/>
          </p:cNvSpPr>
          <p:nvPr/>
        </p:nvSpPr>
        <p:spPr bwMode="auto">
          <a:xfrm>
            <a:off x="1752600" y="3581400"/>
            <a:ext cx="7239000" cy="11430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 b="1">
                <a:solidFill>
                  <a:srgbClr val="000000"/>
                </a:solidFill>
              </a:rPr>
              <a:t>b.  to the nearest hundredth</a:t>
            </a:r>
          </a:p>
        </p:txBody>
      </p:sp>
      <p:sp>
        <p:nvSpPr>
          <p:cNvPr id="293902" name="AutoShape 14"/>
          <p:cNvSpPr>
            <a:spLocks noChangeArrowheads="1"/>
          </p:cNvSpPr>
          <p:nvPr/>
        </p:nvSpPr>
        <p:spPr bwMode="auto">
          <a:xfrm>
            <a:off x="1752600" y="4800600"/>
            <a:ext cx="7239000" cy="114300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marL="342900" indent="-342900">
              <a:buFontTx/>
              <a:buAutoNum type="alphaLcPeriod" startAt="3"/>
            </a:pPr>
            <a:r>
              <a:rPr lang="en-US" b="1">
                <a:solidFill>
                  <a:srgbClr val="000000"/>
                </a:solidFill>
              </a:rPr>
              <a:t>to the nearest thousandth</a:t>
            </a:r>
          </a:p>
        </p:txBody>
      </p:sp>
      <p:sp>
        <p:nvSpPr>
          <p:cNvPr id="293904" name="Text Box 16"/>
          <p:cNvSpPr txBox="1">
            <a:spLocks noChangeArrowheads="1"/>
          </p:cNvSpPr>
          <p:nvPr/>
        </p:nvSpPr>
        <p:spPr bwMode="auto">
          <a:xfrm>
            <a:off x="2362200" y="289560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one decimal place</a:t>
            </a:r>
          </a:p>
        </p:txBody>
      </p:sp>
      <p:sp>
        <p:nvSpPr>
          <p:cNvPr id="293905" name="Text Box 17"/>
          <p:cNvSpPr txBox="1">
            <a:spLocks noChangeArrowheads="1"/>
          </p:cNvSpPr>
          <p:nvPr/>
        </p:nvSpPr>
        <p:spPr bwMode="auto">
          <a:xfrm>
            <a:off x="2438400" y="4191000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two decimal places</a:t>
            </a:r>
          </a:p>
        </p:txBody>
      </p:sp>
      <p:sp>
        <p:nvSpPr>
          <p:cNvPr id="293906" name="Text Box 18"/>
          <p:cNvSpPr txBox="1">
            <a:spLocks noChangeArrowheads="1"/>
          </p:cNvSpPr>
          <p:nvPr/>
        </p:nvSpPr>
        <p:spPr bwMode="auto">
          <a:xfrm>
            <a:off x="2438400" y="5410200"/>
            <a:ext cx="243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three decimal places</a:t>
            </a:r>
          </a:p>
        </p:txBody>
      </p:sp>
      <p:sp>
        <p:nvSpPr>
          <p:cNvPr id="293907" name="Text Box 19"/>
          <p:cNvSpPr txBox="1">
            <a:spLocks noChangeArrowheads="1"/>
          </p:cNvSpPr>
          <p:nvPr/>
        </p:nvSpPr>
        <p:spPr bwMode="auto">
          <a:xfrm>
            <a:off x="5562600" y="28956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Example: 0.1</a:t>
            </a:r>
          </a:p>
        </p:txBody>
      </p:sp>
      <p:sp>
        <p:nvSpPr>
          <p:cNvPr id="293908" name="Text Box 20"/>
          <p:cNvSpPr txBox="1">
            <a:spLocks noChangeArrowheads="1"/>
          </p:cNvSpPr>
          <p:nvPr/>
        </p:nvSpPr>
        <p:spPr bwMode="auto">
          <a:xfrm>
            <a:off x="5562600" y="4191000"/>
            <a:ext cx="176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Example: 0.01</a:t>
            </a:r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5562600" y="5410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Example: 0.001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93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93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93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9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9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9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9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9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9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0" grpId="0" animBg="1"/>
      <p:bldP spid="293901" grpId="0" animBg="1"/>
      <p:bldP spid="293902" grpId="0" animBg="1"/>
      <p:bldP spid="293905" grpId="0"/>
      <p:bldP spid="293907" grpId="0"/>
      <p:bldP spid="29390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228600" y="381000"/>
            <a:ext cx="4995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Density of water: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Horseradish" pitchFamily="2" charset="0"/>
            </a:endParaRPr>
          </a:p>
        </p:txBody>
      </p:sp>
      <p:sp>
        <p:nvSpPr>
          <p:cNvPr id="43012" name="WordArt 6"/>
          <p:cNvSpPr>
            <a:spLocks noChangeArrowheads="1" noChangeShapeType="1" noTextEdit="1"/>
          </p:cNvSpPr>
          <p:nvPr/>
        </p:nvSpPr>
        <p:spPr bwMode="auto">
          <a:xfrm>
            <a:off x="2438400" y="2133600"/>
            <a:ext cx="4267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Float or Sink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762000" y="3733800"/>
            <a:ext cx="744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Any material with a density</a:t>
            </a:r>
          </a:p>
          <a:p>
            <a:pPr algn="ctr"/>
            <a:r>
              <a:rPr lang="en-US" sz="4800">
                <a:solidFill>
                  <a:srgbClr val="FF0000"/>
                </a:solidFill>
              </a:rPr>
              <a:t>less than water will</a:t>
            </a:r>
          </a:p>
        </p:txBody>
      </p:sp>
      <p:sp>
        <p:nvSpPr>
          <p:cNvPr id="186378" name="WordArt 10"/>
          <p:cNvSpPr>
            <a:spLocks noChangeArrowheads="1" noChangeShapeType="1" noTextEdit="1"/>
          </p:cNvSpPr>
          <p:nvPr/>
        </p:nvSpPr>
        <p:spPr bwMode="auto">
          <a:xfrm>
            <a:off x="3124200" y="5410200"/>
            <a:ext cx="30480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FLOAT</a:t>
            </a:r>
          </a:p>
        </p:txBody>
      </p:sp>
      <p:pic>
        <p:nvPicPr>
          <p:cNvPr id="7" name="Less dense float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85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863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86377" grpId="0"/>
      <p:bldP spid="18637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381000"/>
            <a:ext cx="4995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Density of water: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981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Horseradish" pitchFamily="2" charset="0"/>
            </a:endParaRPr>
          </a:p>
        </p:txBody>
      </p:sp>
      <p:sp>
        <p:nvSpPr>
          <p:cNvPr id="44036" name="WordArt 6"/>
          <p:cNvSpPr>
            <a:spLocks noChangeArrowheads="1" noChangeShapeType="1" noTextEdit="1"/>
          </p:cNvSpPr>
          <p:nvPr/>
        </p:nvSpPr>
        <p:spPr bwMode="auto">
          <a:xfrm>
            <a:off x="2438400" y="2286000"/>
            <a:ext cx="4267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Float or Sink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38200" y="3962400"/>
            <a:ext cx="7442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>
                <a:solidFill>
                  <a:schemeClr val="bg2"/>
                </a:solidFill>
              </a:rPr>
              <a:t>Any material with a density</a:t>
            </a:r>
          </a:p>
          <a:p>
            <a:pPr algn="ctr"/>
            <a:r>
              <a:rPr lang="en-US" sz="4800">
                <a:solidFill>
                  <a:schemeClr val="bg2"/>
                </a:solidFill>
              </a:rPr>
              <a:t>greater than water will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3048000" y="5486400"/>
            <a:ext cx="30480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228600" y="381000"/>
            <a:ext cx="7380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Density of water example: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Horseradish" pitchFamily="2" charset="0"/>
            </a:endParaRPr>
          </a:p>
        </p:txBody>
      </p:sp>
      <p:sp>
        <p:nvSpPr>
          <p:cNvPr id="45060" name="Rectangle 9"/>
          <p:cNvSpPr>
            <a:spLocks noChangeArrowheads="1"/>
          </p:cNvSpPr>
          <p:nvPr/>
        </p:nvSpPr>
        <p:spPr bwMode="auto">
          <a:xfrm>
            <a:off x="152400" y="2362200"/>
            <a:ext cx="899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2"/>
                </a:solidFill>
                <a:latin typeface="Times New Roman" pitchFamily="18" charset="0"/>
              </a:rPr>
              <a:t>If an object has a mass of 25g and a volume of 50mL, will it sink or float in liquid water?</a:t>
            </a:r>
          </a:p>
        </p:txBody>
      </p:sp>
      <p:sp>
        <p:nvSpPr>
          <p:cNvPr id="187402" name="WordArt 10"/>
          <p:cNvSpPr>
            <a:spLocks noChangeArrowheads="1" noChangeShapeType="1" noTextEdit="1"/>
          </p:cNvSpPr>
          <p:nvPr/>
        </p:nvSpPr>
        <p:spPr bwMode="auto">
          <a:xfrm>
            <a:off x="304800" y="3810000"/>
            <a:ext cx="248602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5A68C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D = m ÷ v</a:t>
            </a:r>
          </a:p>
        </p:txBody>
      </p:sp>
      <p:sp>
        <p:nvSpPr>
          <p:cNvPr id="187403" name="WordArt 11"/>
          <p:cNvSpPr>
            <a:spLocks noChangeArrowheads="1" noChangeShapeType="1" noTextEdit="1"/>
          </p:cNvSpPr>
          <p:nvPr/>
        </p:nvSpPr>
        <p:spPr bwMode="auto">
          <a:xfrm>
            <a:off x="3048000" y="3733800"/>
            <a:ext cx="3276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5A68C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= 25g  ÷  50mL</a:t>
            </a:r>
          </a:p>
        </p:txBody>
      </p:sp>
      <p:sp>
        <p:nvSpPr>
          <p:cNvPr id="187404" name="WordArt 12"/>
          <p:cNvSpPr>
            <a:spLocks noChangeArrowheads="1" noChangeShapeType="1" noTextEdit="1"/>
          </p:cNvSpPr>
          <p:nvPr/>
        </p:nvSpPr>
        <p:spPr bwMode="auto">
          <a:xfrm>
            <a:off x="3048000" y="4724400"/>
            <a:ext cx="3276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5A68C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Impact"/>
              </a:rPr>
              <a:t>= 0.5 g/mL</a:t>
            </a:r>
          </a:p>
        </p:txBody>
      </p:sp>
      <p:sp>
        <p:nvSpPr>
          <p:cNvPr id="187405" name="WordArt 13"/>
          <p:cNvSpPr>
            <a:spLocks noChangeArrowheads="1" noChangeShapeType="1" noTextEdit="1"/>
          </p:cNvSpPr>
          <p:nvPr/>
        </p:nvSpPr>
        <p:spPr bwMode="auto">
          <a:xfrm>
            <a:off x="1600200" y="5715000"/>
            <a:ext cx="6553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it will FLOAT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2" grpId="0" animBg="1"/>
      <p:bldP spid="187403" grpId="0" animBg="1"/>
      <p:bldP spid="187404" grpId="0" animBg="1"/>
      <p:bldP spid="18740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ChangeArrowheads="1"/>
          </p:cNvSpPr>
          <p:nvPr/>
        </p:nvSpPr>
        <p:spPr bwMode="auto">
          <a:xfrm>
            <a:off x="0" y="685800"/>
            <a:ext cx="7669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Yard Sale" pitchFamily="2" charset="0"/>
              </a:rPr>
              <a:t>Phases of Matter &amp; Density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Horseradish" pitchFamily="2" charset="0"/>
            </a:endParaRPr>
          </a:p>
        </p:txBody>
      </p:sp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304800" y="1905000"/>
            <a:ext cx="8083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During which phase of matter (solid,</a:t>
            </a:r>
          </a:p>
          <a:p>
            <a:r>
              <a:rPr lang="en-US" sz="3600" b="1">
                <a:solidFill>
                  <a:schemeClr val="bg1"/>
                </a:solidFill>
              </a:rPr>
              <a:t>liquid, or gas) are most materials:</a:t>
            </a:r>
          </a:p>
        </p:txBody>
      </p:sp>
      <p:sp>
        <p:nvSpPr>
          <p:cNvPr id="46085" name="WordArt 10"/>
          <p:cNvSpPr>
            <a:spLocks noChangeArrowheads="1" noChangeShapeType="1" noTextEdit="1"/>
          </p:cNvSpPr>
          <p:nvPr/>
        </p:nvSpPr>
        <p:spPr bwMode="auto">
          <a:xfrm>
            <a:off x="5029200" y="3581400"/>
            <a:ext cx="3048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least dense?</a:t>
            </a:r>
          </a:p>
        </p:txBody>
      </p:sp>
      <p:sp>
        <p:nvSpPr>
          <p:cNvPr id="46086" name="WordArt 11" descr="E16-28"/>
          <p:cNvSpPr>
            <a:spLocks noChangeArrowheads="1" noChangeShapeType="1" noTextEdit="1"/>
          </p:cNvSpPr>
          <p:nvPr/>
        </p:nvSpPr>
        <p:spPr bwMode="auto">
          <a:xfrm>
            <a:off x="1066800" y="3581400"/>
            <a:ext cx="3048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most dense?</a:t>
            </a:r>
          </a:p>
        </p:txBody>
      </p:sp>
      <p:sp>
        <p:nvSpPr>
          <p:cNvPr id="189452" name="WordArt 12"/>
          <p:cNvSpPr>
            <a:spLocks noChangeArrowheads="1" noChangeShapeType="1" noTextEdit="1"/>
          </p:cNvSpPr>
          <p:nvPr/>
        </p:nvSpPr>
        <p:spPr bwMode="auto">
          <a:xfrm>
            <a:off x="1447800" y="4800600"/>
            <a:ext cx="2057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solid</a:t>
            </a:r>
          </a:p>
        </p:txBody>
      </p:sp>
      <p:sp>
        <p:nvSpPr>
          <p:cNvPr id="189453" name="WordArt 13"/>
          <p:cNvSpPr>
            <a:spLocks noChangeArrowheads="1" noChangeShapeType="1" noTextEdit="1"/>
          </p:cNvSpPr>
          <p:nvPr/>
        </p:nvSpPr>
        <p:spPr bwMode="auto">
          <a:xfrm>
            <a:off x="5410200" y="4800600"/>
            <a:ext cx="2057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gas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2" grpId="0" animBg="1"/>
      <p:bldP spid="18945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09800"/>
            <a:ext cx="81868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DYNAMIC EQUILIBRIUM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3200400"/>
            <a:ext cx="8763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A balance between opposing forces.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533400" y="47244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Small changes occur, but the overall system </a:t>
            </a:r>
            <a:r>
              <a:rPr lang="en-US" sz="3200" b="1" i="1"/>
              <a:t>stays the same</a:t>
            </a:r>
            <a:r>
              <a:rPr lang="en-US" sz="3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4"/>
          <p:cNvSpPr>
            <a:spLocks noChangeArrowheads="1"/>
          </p:cNvSpPr>
          <p:nvPr/>
        </p:nvSpPr>
        <p:spPr bwMode="auto">
          <a:xfrm>
            <a:off x="16764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31" name="WordArt 13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6629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Electrox "/>
              </a:rPr>
              <a:t>Dynamic Equilibrium</a:t>
            </a:r>
          </a:p>
        </p:txBody>
      </p:sp>
      <p:sp>
        <p:nvSpPr>
          <p:cNvPr id="48132" name="Rectangle 15"/>
          <p:cNvSpPr>
            <a:spLocks noChangeArrowheads="1"/>
          </p:cNvSpPr>
          <p:nvPr/>
        </p:nvSpPr>
        <p:spPr bwMode="auto">
          <a:xfrm>
            <a:off x="1676400" y="1371600"/>
            <a:ext cx="5762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Give a real life, earth science example of a </a:t>
            </a:r>
          </a:p>
          <a:p>
            <a:pPr algn="ctr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system that is in dynamic equilibrium.</a:t>
            </a:r>
            <a:r>
              <a:rPr 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93553" name="Picture 17" descr="waterflo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8001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6764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6629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Electrox "/>
              </a:rPr>
              <a:t>Dynamic Equilibrium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057400" y="2209800"/>
            <a:ext cx="5762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Give a real life, earth science example of a </a:t>
            </a:r>
          </a:p>
          <a:p>
            <a:pPr algn="ctr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system that is in dynamic equilibrium.</a:t>
            </a:r>
            <a:r>
              <a:rPr lang="en-US" sz="2400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94567" name="Picture 7" descr="mars_j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57600"/>
            <a:ext cx="514826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76400"/>
            <a:ext cx="8686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INTERFACE</a:t>
            </a: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762000" y="3733800"/>
            <a:ext cx="769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Arial Black" pitchFamily="34" charset="0"/>
              </a:rPr>
              <a:t>A boundary between two things with different properties.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Ethnocentric" pitchFamily="2" charset="0"/>
            </a:endParaRPr>
          </a:p>
        </p:txBody>
      </p:sp>
      <p:sp>
        <p:nvSpPr>
          <p:cNvPr id="51203" name="WordArt 7"/>
          <p:cNvSpPr>
            <a:spLocks noChangeArrowheads="1" noChangeShapeType="1" noTextEdit="1"/>
          </p:cNvSpPr>
          <p:nvPr/>
        </p:nvSpPr>
        <p:spPr bwMode="auto">
          <a:xfrm>
            <a:off x="3581400" y="304800"/>
            <a:ext cx="36433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Ethnocentric"/>
              </a:rPr>
              <a:t>Interfaces</a:t>
            </a:r>
          </a:p>
        </p:txBody>
      </p:sp>
      <p:sp>
        <p:nvSpPr>
          <p:cNvPr id="51204" name="Rectangle 8"/>
          <p:cNvSpPr>
            <a:spLocks noChangeArrowheads="1"/>
          </p:cNvSpPr>
          <p:nvPr/>
        </p:nvSpPr>
        <p:spPr bwMode="auto">
          <a:xfrm>
            <a:off x="5022850" y="2389188"/>
            <a:ext cx="31670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 b="1">
                <a:solidFill>
                  <a:schemeClr val="bg2"/>
                </a:solidFill>
                <a:latin typeface="Yard Sale" pitchFamily="2" charset="0"/>
              </a:rPr>
              <a:t>Give a real-life, </a:t>
            </a:r>
          </a:p>
          <a:p>
            <a:pPr algn="ctr"/>
            <a:r>
              <a:rPr lang="en-US" sz="3600" b="1">
                <a:solidFill>
                  <a:schemeClr val="bg2"/>
                </a:solidFill>
                <a:latin typeface="Yard Sale" pitchFamily="2" charset="0"/>
              </a:rPr>
              <a:t>earth science example </a:t>
            </a:r>
          </a:p>
          <a:p>
            <a:pPr algn="ctr"/>
            <a:r>
              <a:rPr lang="en-US" sz="3600" b="1">
                <a:solidFill>
                  <a:schemeClr val="bg2"/>
                </a:solidFill>
                <a:latin typeface="Yard Sale" pitchFamily="2" charset="0"/>
              </a:rPr>
              <a:t>of an interface.</a:t>
            </a:r>
          </a:p>
        </p:txBody>
      </p:sp>
      <p:pic>
        <p:nvPicPr>
          <p:cNvPr id="195594" name="Picture 10" descr="back-door%20cold%20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3878263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5" name="WordArt 11"/>
          <p:cNvSpPr>
            <a:spLocks noChangeArrowheads="1" noChangeShapeType="1" noTextEdit="1"/>
          </p:cNvSpPr>
          <p:nvPr/>
        </p:nvSpPr>
        <p:spPr bwMode="auto">
          <a:xfrm>
            <a:off x="5638800" y="5181600"/>
            <a:ext cx="2362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5A68C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Arial Black"/>
              </a:rPr>
              <a:t>fronts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55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Ethnocentric" pitchFamily="2" charset="0"/>
            </a:endParaRPr>
          </a:p>
        </p:txBody>
      </p:sp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2438400" y="1828800"/>
            <a:ext cx="426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Ethnocentric"/>
              </a:rPr>
              <a:t>Cyclic Events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295400" y="2667000"/>
            <a:ext cx="7010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>
                <a:solidFill>
                  <a:schemeClr val="bg2"/>
                </a:solidFill>
                <a:latin typeface="Waltograph UI" pitchFamily="66" charset="0"/>
              </a:rPr>
              <a:t>Give three real-life, earth science, examples of cyclic events</a:t>
            </a:r>
          </a:p>
        </p:txBody>
      </p:sp>
      <p:sp>
        <p:nvSpPr>
          <p:cNvPr id="196614" name="WordArt 6"/>
          <p:cNvSpPr>
            <a:spLocks noChangeArrowheads="1" noChangeShapeType="1" noTextEdit="1"/>
          </p:cNvSpPr>
          <p:nvPr/>
        </p:nvSpPr>
        <p:spPr bwMode="auto">
          <a:xfrm>
            <a:off x="990600" y="3810000"/>
            <a:ext cx="36957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phases of moon</a:t>
            </a:r>
          </a:p>
        </p:txBody>
      </p:sp>
      <p:sp>
        <p:nvSpPr>
          <p:cNvPr id="196615" name="WordArt 7"/>
          <p:cNvSpPr>
            <a:spLocks noChangeArrowheads="1" noChangeShapeType="1" noTextEdit="1"/>
          </p:cNvSpPr>
          <p:nvPr/>
        </p:nvSpPr>
        <p:spPr bwMode="auto">
          <a:xfrm>
            <a:off x="533400" y="5867400"/>
            <a:ext cx="36957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sunrise &amp; sunset</a:t>
            </a:r>
          </a:p>
        </p:txBody>
      </p:sp>
      <p:sp>
        <p:nvSpPr>
          <p:cNvPr id="196616" name="WordArt 8"/>
          <p:cNvSpPr>
            <a:spLocks noChangeArrowheads="1" noChangeShapeType="1" noTextEdit="1"/>
          </p:cNvSpPr>
          <p:nvPr/>
        </p:nvSpPr>
        <p:spPr bwMode="auto">
          <a:xfrm>
            <a:off x="1447800" y="5105400"/>
            <a:ext cx="36957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Impact"/>
              </a:rPr>
              <a:t>sunspots</a:t>
            </a:r>
          </a:p>
        </p:txBody>
      </p:sp>
      <p:sp>
        <p:nvSpPr>
          <p:cNvPr id="196617" name="WordArt 9"/>
          <p:cNvSpPr>
            <a:spLocks noChangeArrowheads="1" noChangeShapeType="1" noTextEdit="1"/>
          </p:cNvSpPr>
          <p:nvPr/>
        </p:nvSpPr>
        <p:spPr bwMode="auto">
          <a:xfrm>
            <a:off x="4953000" y="4419600"/>
            <a:ext cx="3695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Impact"/>
              </a:rPr>
              <a:t>yearly temperatures</a:t>
            </a:r>
          </a:p>
        </p:txBody>
      </p:sp>
      <p:sp>
        <p:nvSpPr>
          <p:cNvPr id="196618" name="WordArt 10"/>
          <p:cNvSpPr>
            <a:spLocks noChangeArrowheads="1" noChangeShapeType="1" noTextEdit="1"/>
          </p:cNvSpPr>
          <p:nvPr/>
        </p:nvSpPr>
        <p:spPr bwMode="auto">
          <a:xfrm>
            <a:off x="5486400" y="5715000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Impact"/>
              </a:rPr>
              <a:t>tides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66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4" grpId="0" animBg="1"/>
      <p:bldP spid="196615" grpId="0" animBg="1"/>
      <p:bldP spid="196616" grpId="0" animBg="1"/>
      <p:bldP spid="196617" grpId="0" animBg="1"/>
      <p:bldP spid="1966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620838" y="228600"/>
            <a:ext cx="5900737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Graphical Relationships</a:t>
            </a:r>
          </a:p>
        </p:txBody>
      </p:sp>
      <p:sp>
        <p:nvSpPr>
          <p:cNvPr id="7171" name="Rectangle 32"/>
          <p:cNvSpPr>
            <a:spLocks noChangeArrowheads="1"/>
          </p:cNvSpPr>
          <p:nvPr/>
        </p:nvSpPr>
        <p:spPr bwMode="auto">
          <a:xfrm>
            <a:off x="228600" y="1600200"/>
            <a:ext cx="462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</a:rPr>
              <a:t>Direct Relationship:</a:t>
            </a:r>
            <a:r>
              <a:rPr lang="en-US" sz="3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2" name="Rectangle 33"/>
          <p:cNvSpPr>
            <a:spLocks noChangeArrowheads="1"/>
          </p:cNvSpPr>
          <p:nvPr/>
        </p:nvSpPr>
        <p:spPr bwMode="auto">
          <a:xfrm>
            <a:off x="215900" y="2438400"/>
            <a:ext cx="871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As one variable increases, the other __________________.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3" name="Line 34"/>
          <p:cNvSpPr>
            <a:spLocks noChangeShapeType="1"/>
          </p:cNvSpPr>
          <p:nvPr/>
        </p:nvSpPr>
        <p:spPr bwMode="auto">
          <a:xfrm>
            <a:off x="3505200" y="3494088"/>
            <a:ext cx="9525" cy="240982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35"/>
          <p:cNvSpPr>
            <a:spLocks noChangeShapeType="1"/>
          </p:cNvSpPr>
          <p:nvPr/>
        </p:nvSpPr>
        <p:spPr bwMode="auto">
          <a:xfrm flipV="1">
            <a:off x="3505200" y="5867400"/>
            <a:ext cx="2709863" cy="476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1396" name="WordArt 36"/>
          <p:cNvSpPr>
            <a:spLocks noChangeArrowheads="1" noChangeShapeType="1" noTextEdit="1"/>
          </p:cNvSpPr>
          <p:nvPr/>
        </p:nvSpPr>
        <p:spPr bwMode="auto">
          <a:xfrm>
            <a:off x="5791200" y="2209800"/>
            <a:ext cx="2667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 Did This!"/>
              </a:rPr>
              <a:t>increases</a:t>
            </a:r>
          </a:p>
        </p:txBody>
      </p:sp>
      <p:sp>
        <p:nvSpPr>
          <p:cNvPr id="271399" name="Line 39"/>
          <p:cNvSpPr>
            <a:spLocks noChangeShapeType="1"/>
          </p:cNvSpPr>
          <p:nvPr/>
        </p:nvSpPr>
        <p:spPr bwMode="auto">
          <a:xfrm flipV="1">
            <a:off x="3524250" y="3529013"/>
            <a:ext cx="243840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 rot="19037844">
            <a:off x="-155061" y="3818405"/>
            <a:ext cx="353173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example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81400" y="6172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Amount of Sunlight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5400000">
            <a:off x="1404144" y="4006056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Photosynthesis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57600" y="60198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Onions Eaten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5400000">
            <a:off x="2089944" y="4463256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Bad Breath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1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13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1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96" grpId="0" animBg="1"/>
      <p:bldP spid="271399" grpId="0" animBg="1"/>
      <p:bldP spid="10" grpId="0"/>
      <p:bldP spid="10" grpId="1"/>
      <p:bldP spid="11" grpId="0"/>
      <p:bldP spid="11" grpId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480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620838" y="228600"/>
            <a:ext cx="5900737" cy="1143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Graphical Relationships</a:t>
            </a:r>
          </a:p>
        </p:txBody>
      </p:sp>
      <p:sp>
        <p:nvSpPr>
          <p:cNvPr id="8196" name="Rectangle 9"/>
          <p:cNvSpPr>
            <a:spLocks noChangeArrowheads="1"/>
          </p:cNvSpPr>
          <p:nvPr/>
        </p:nvSpPr>
        <p:spPr bwMode="auto">
          <a:xfrm>
            <a:off x="3128963" y="2286000"/>
            <a:ext cx="2884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Akbar" pitchFamily="2" charset="0"/>
              </a:rPr>
              <a:t>Examples</a:t>
            </a:r>
          </a:p>
        </p:txBody>
      </p:sp>
      <p:pic>
        <p:nvPicPr>
          <p:cNvPr id="273418" name="Object 10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3352800"/>
            <a:ext cx="6022975" cy="488950"/>
          </a:xfrm>
          <a:noFill/>
        </p:spPr>
      </p:pic>
      <p:pic>
        <p:nvPicPr>
          <p:cNvPr id="273432" name="Object 24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4191000"/>
            <a:ext cx="9055100" cy="481013"/>
          </a:xfrm>
          <a:noFill/>
        </p:spPr>
      </p:pic>
      <p:pic>
        <p:nvPicPr>
          <p:cNvPr id="7" name="Picture 6" descr="trend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971800"/>
            <a:ext cx="5080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lanets-dist-orbit-perio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89188"/>
            <a:ext cx="914400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3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3"/>
          <p:cNvSpPr>
            <a:spLocks noChangeArrowheads="1" noChangeShapeType="1" noTextEdit="1"/>
          </p:cNvSpPr>
          <p:nvPr/>
        </p:nvSpPr>
        <p:spPr bwMode="auto">
          <a:xfrm>
            <a:off x="1620838" y="228600"/>
            <a:ext cx="5900737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Graphical Relationships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28600" y="1600200"/>
            <a:ext cx="498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</a:rPr>
              <a:t>Indirect Relationship:</a:t>
            </a:r>
            <a:r>
              <a:rPr lang="en-US" sz="3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15900" y="2438400"/>
            <a:ext cx="862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As one variable increases, the other __________________</a:t>
            </a:r>
            <a:r>
              <a:rPr lang="en-US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3211513" y="3719513"/>
            <a:ext cx="9525" cy="240982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 flipV="1">
            <a:off x="3216275" y="6096000"/>
            <a:ext cx="2709863" cy="476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4440" name="WordArt 8"/>
          <p:cNvSpPr>
            <a:spLocks noChangeArrowheads="1" noChangeShapeType="1" noTextEdit="1"/>
          </p:cNvSpPr>
          <p:nvPr/>
        </p:nvSpPr>
        <p:spPr bwMode="auto">
          <a:xfrm>
            <a:off x="5791200" y="2209800"/>
            <a:ext cx="2667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 Did This!"/>
              </a:rPr>
              <a:t>decreases</a:t>
            </a:r>
          </a:p>
        </p:txBody>
      </p:sp>
      <p:sp>
        <p:nvSpPr>
          <p:cNvPr id="274442" name="Line 10"/>
          <p:cNvSpPr>
            <a:spLocks noChangeShapeType="1"/>
          </p:cNvSpPr>
          <p:nvPr/>
        </p:nvSpPr>
        <p:spPr bwMode="auto">
          <a:xfrm>
            <a:off x="3390900" y="3733800"/>
            <a:ext cx="2362200" cy="2209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 rot="19380110">
            <a:off x="-77724" y="3560528"/>
            <a:ext cx="353173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example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6600" y="62484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Beans Eaten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5400000">
            <a:off x="1175544" y="4310856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People Sitting Near You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4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4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40" grpId="0" animBg="1"/>
      <p:bldP spid="274442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057400"/>
            <a:ext cx="9144000" cy="48006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620838" y="228600"/>
            <a:ext cx="5900737" cy="1143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Graphical Relationships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128963" y="2286000"/>
            <a:ext cx="2884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latin typeface="Akbar" pitchFamily="2" charset="0"/>
              </a:rPr>
              <a:t>Examples</a:t>
            </a:r>
          </a:p>
        </p:txBody>
      </p:sp>
      <p:pic>
        <p:nvPicPr>
          <p:cNvPr id="275461" name="Object 5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3200400"/>
            <a:ext cx="8153400" cy="762000"/>
          </a:xfrm>
          <a:noFill/>
        </p:spPr>
      </p:pic>
      <p:pic>
        <p:nvPicPr>
          <p:cNvPr id="275463" name="Object 7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4191000"/>
            <a:ext cx="7848600" cy="762000"/>
          </a:xfrm>
          <a:noFill/>
        </p:spPr>
      </p:pic>
      <p:pic>
        <p:nvPicPr>
          <p:cNvPr id="7" name="Picture 6" descr="imagesCA85EFY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038600"/>
            <a:ext cx="3024188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rop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962400"/>
            <a:ext cx="35814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/>
          <p:cNvSpPr>
            <a:spLocks noChangeArrowheads="1" noChangeShapeType="1" noTextEdit="1"/>
          </p:cNvSpPr>
          <p:nvPr/>
        </p:nvSpPr>
        <p:spPr bwMode="auto">
          <a:xfrm>
            <a:off x="1620838" y="228600"/>
            <a:ext cx="5900737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Graphical Relationships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28600" y="1600200"/>
            <a:ext cx="467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</a:rPr>
              <a:t>Cyclic Relationship:</a:t>
            </a:r>
            <a:r>
              <a:rPr lang="en-US" sz="3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04800" y="2209800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As one variable increases, the other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2124075" y="4105275"/>
            <a:ext cx="9525" cy="2409825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V="1">
            <a:off x="2133600" y="6477000"/>
            <a:ext cx="4784725" cy="476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488" name="WordArt 8"/>
          <p:cNvSpPr>
            <a:spLocks noChangeArrowheads="1" noChangeShapeType="1" noTextEdit="1"/>
          </p:cNvSpPr>
          <p:nvPr/>
        </p:nvSpPr>
        <p:spPr bwMode="auto">
          <a:xfrm>
            <a:off x="381000" y="2667000"/>
            <a:ext cx="670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 Did This!"/>
              </a:rPr>
              <a:t>changes in a predictable pattern</a:t>
            </a:r>
          </a:p>
        </p:txBody>
      </p:sp>
      <p:sp>
        <p:nvSpPr>
          <p:cNvPr id="276490" name="Freeform 10"/>
          <p:cNvSpPr>
            <a:spLocks/>
          </p:cNvSpPr>
          <p:nvPr/>
        </p:nvSpPr>
        <p:spPr bwMode="auto">
          <a:xfrm>
            <a:off x="2133600" y="4343400"/>
            <a:ext cx="4419600" cy="2146300"/>
          </a:xfrm>
          <a:custGeom>
            <a:avLst/>
            <a:gdLst>
              <a:gd name="T0" fmla="*/ 0 w 2784"/>
              <a:gd name="T1" fmla="*/ 2147483647 h 1352"/>
              <a:gd name="T2" fmla="*/ 2147483647 w 2784"/>
              <a:gd name="T3" fmla="*/ 2147483647 h 1352"/>
              <a:gd name="T4" fmla="*/ 2147483647 w 2784"/>
              <a:gd name="T5" fmla="*/ 2147483647 h 1352"/>
              <a:gd name="T6" fmla="*/ 2147483647 w 2784"/>
              <a:gd name="T7" fmla="*/ 2147483647 h 1352"/>
              <a:gd name="T8" fmla="*/ 2147483647 w 2784"/>
              <a:gd name="T9" fmla="*/ 2147483647 h 13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1352"/>
              <a:gd name="T17" fmla="*/ 2784 w 2784"/>
              <a:gd name="T18" fmla="*/ 1352 h 13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1352">
                <a:moveTo>
                  <a:pt x="0" y="1352"/>
                </a:moveTo>
                <a:cubicBezTo>
                  <a:pt x="280" y="684"/>
                  <a:pt x="560" y="16"/>
                  <a:pt x="816" y="8"/>
                </a:cubicBezTo>
                <a:cubicBezTo>
                  <a:pt x="1072" y="0"/>
                  <a:pt x="1328" y="1304"/>
                  <a:pt x="1536" y="1304"/>
                </a:cubicBezTo>
                <a:cubicBezTo>
                  <a:pt x="1744" y="1304"/>
                  <a:pt x="1856" y="16"/>
                  <a:pt x="2064" y="8"/>
                </a:cubicBezTo>
                <a:cubicBezTo>
                  <a:pt x="2272" y="0"/>
                  <a:pt x="2528" y="628"/>
                  <a:pt x="2784" y="12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304800" y="3429000"/>
            <a:ext cx="785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</a:rPr>
              <a:t>Events that are cyclic are also ___________________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6492" name="WordArt 12"/>
          <p:cNvSpPr>
            <a:spLocks noChangeArrowheads="1" noChangeShapeType="1" noTextEdit="1"/>
          </p:cNvSpPr>
          <p:nvPr/>
        </p:nvSpPr>
        <p:spPr bwMode="auto">
          <a:xfrm>
            <a:off x="5105400" y="3429000"/>
            <a:ext cx="25908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 Did This!"/>
              </a:rPr>
              <a:t>predictable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8" grpId="0" animBg="1"/>
      <p:bldP spid="276490" grpId="0" animBg="1"/>
      <p:bldP spid="276492" grpId="0" animBg="1"/>
    </p:bld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99FF"/>
      </a:accent1>
      <a:accent2>
        <a:srgbClr val="0099FF"/>
      </a:accent2>
      <a:accent3>
        <a:srgbClr val="FFFFFF"/>
      </a:accent3>
      <a:accent4>
        <a:srgbClr val="404040"/>
      </a:accent4>
      <a:accent5>
        <a:srgbClr val="B8CAFF"/>
      </a:accent5>
      <a:accent6>
        <a:srgbClr val="00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0099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00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608</TotalTime>
  <Words>1129</Words>
  <Application>Microsoft Office PowerPoint</Application>
  <PresentationFormat>On-screen Show (4:3)</PresentationFormat>
  <Paragraphs>300</Paragraphs>
  <Slides>49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6" baseType="lpstr">
      <vt:lpstr>Arial</vt:lpstr>
      <vt:lpstr>Calibri</vt:lpstr>
      <vt:lpstr>I Did This!</vt:lpstr>
      <vt:lpstr>Times New Roman</vt:lpstr>
      <vt:lpstr>Akbar</vt:lpstr>
      <vt:lpstr>SimSun</vt:lpstr>
      <vt:lpstr>Funny Pages</vt:lpstr>
      <vt:lpstr>Yard Sale</vt:lpstr>
      <vt:lpstr>Horseradish</vt:lpstr>
      <vt:lpstr>Impact</vt:lpstr>
      <vt:lpstr>SkaterDudes</vt:lpstr>
      <vt:lpstr>Arial Unicode MS</vt:lpstr>
      <vt:lpstr>Book Antiqua</vt:lpstr>
      <vt:lpstr>Arial Black</vt:lpstr>
      <vt:lpstr>Ethnocentric</vt:lpstr>
      <vt:lpstr>Waltograph UI</vt:lpstr>
      <vt:lpstr>template</vt:lpstr>
      <vt:lpstr>Introduction to Earth Science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Introduction to  Earth Science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www.LearnEarthScience.com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Earth Science (Pages 3 - 5)</dc:title>
  <dc:creator>Mark Place</dc:creator>
  <cp:lastModifiedBy>Saint Peter's</cp:lastModifiedBy>
  <cp:revision>92</cp:revision>
  <dcterms:created xsi:type="dcterms:W3CDTF">2006-08-27T19:06:26Z</dcterms:created>
  <dcterms:modified xsi:type="dcterms:W3CDTF">2017-06-14T15:15:45Z</dcterms:modified>
</cp:coreProperties>
</file>