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262" r:id="rId4"/>
    <p:sldId id="261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1" r:id="rId21"/>
    <p:sldId id="283" r:id="rId22"/>
    <p:sldId id="284" r:id="rId23"/>
    <p:sldId id="285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FF0000"/>
    <a:srgbClr val="0000FF"/>
    <a:srgbClr val="000000"/>
    <a:srgbClr val="FF9933"/>
    <a:srgbClr val="FF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660"/>
  </p:normalViewPr>
  <p:slideViewPr>
    <p:cSldViewPr>
      <p:cViewPr varScale="1">
        <p:scale>
          <a:sx n="69" d="100"/>
          <a:sy n="69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5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847215-E3E3-4A4E-B5CA-75F2A6E8C8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5E024-83A1-4304-8511-1190892AD5C1}" type="slidenum">
              <a:rPr lang="en-US"/>
              <a:pPr/>
              <a:t>15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582D8-D541-4E1F-A7B6-3C61D54CC32D}" type="slidenum">
              <a:rPr lang="en-US"/>
              <a:pPr/>
              <a:t>24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B840F-2F24-457D-8F0B-635813E32F32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7D7A6-527D-4EB3-9D5C-E40C58A3CCB1}" type="slidenum">
              <a:rPr lang="en-US"/>
              <a:pPr/>
              <a:t>17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F3C43-1F2D-4157-9C37-45B9A4A3CC55}" type="slidenum">
              <a:rPr lang="en-US"/>
              <a:pPr/>
              <a:t>18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E445F-5D5F-4C68-A0FE-DA1512599F99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7F0DA-BFA4-47CE-B890-842D94100DE5}" type="slidenum">
              <a:rPr lang="en-US"/>
              <a:pPr/>
              <a:t>20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09045-398D-4028-B470-AED59F6D189F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191B6-31B8-4FE9-B4A1-A6A3048CA31D}" type="slidenum">
              <a:rPr lang="en-US"/>
              <a:pPr/>
              <a:t>22</a:t>
            </a:fld>
            <a:endParaRPr 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ED93D-344E-41A0-AA56-2268E9A23DC9}" type="slidenum">
              <a:rPr lang="en-US"/>
              <a:pPr/>
              <a:t>23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4A9DCDBD-CF8B-474E-9916-0AF880573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6413C-55AC-400F-99AF-264943C8F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77BC1-3891-43F4-BF39-E49DBF3EE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E40583AD-AE9A-4C2D-BF20-FF3EABDC8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B29D8-F789-4F70-8959-4383CE2D5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BFC4E-557C-4A83-AD9D-9BA43D5B3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DED7E-CD97-45D3-9860-75318E771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4887-DCD8-424E-8DCD-96833DB95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05429-DA26-4F10-AB37-622670B68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69AB-11F7-4350-B9D0-58EA7719E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77FCB-61E6-41C6-B00C-8EB0147D3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D3CF2-E507-4F18-AE81-1C00761C8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141CBF32-20CB-46A8-9110-31CC6C2DC0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ionlearning.com/library/modules/mid130/Image/VLObject-3365-05050212051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onlearning.com/library/modules/mid130/Image/VLObject-3365-050502120515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onlearning.com/library/modules/mid130/Image/VLObject-3365-050502120515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earthscience.com/pages/Unit_Links/images/rocks_2.gif" TargetMode="External"/><Relationship Id="rId2" Type="http://schemas.openxmlformats.org/officeDocument/2006/relationships/hyperlink" Target="http://www.learnearthscience.com/pages/Unit_Links/images/rocks_2.gifhttp:/www.brittonkill.k12.ny.us/placeweb/images/rocks_2.gif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tl.chem.ufl.edu/2041_f97/matter/FG11_042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visionlearning.com/library/modules/mid130/Image/VLObject-3365-050502120515.jp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2000"/>
            <a:ext cx="7315200" cy="1143000"/>
          </a:xfrm>
          <a:noFill/>
        </p:spPr>
        <p:txBody>
          <a:bodyPr/>
          <a:lstStyle/>
          <a:p>
            <a:r>
              <a:rPr lang="en-US" sz="5400" b="1">
                <a:solidFill>
                  <a:srgbClr val="FFFF00"/>
                </a:solidFill>
                <a:latin typeface="Arial Black" pitchFamily="34" charset="0"/>
              </a:rPr>
              <a:t>Rocks &amp; Minerals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191000" y="2057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Black" pitchFamily="34" charset="0"/>
              </a:rPr>
              <a:t>NOTES</a:t>
            </a:r>
            <a:br>
              <a:rPr lang="en-US" sz="240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2400">
                <a:solidFill>
                  <a:srgbClr val="FFFF00"/>
                </a:solidFill>
                <a:latin typeface="Arial Black" pitchFamily="34" charset="0"/>
              </a:rPr>
              <a:t>Pages 1 - 3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4267200" y="62484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53340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FF6600"/>
                </a:solidFill>
              </a:rPr>
              <a:t>Key Concept #3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876300" y="1981200"/>
            <a:ext cx="7391400" cy="579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Cleavage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849438" y="663575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788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400" y="2787650"/>
            <a:ext cx="7315200" cy="1006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the mineral breaks in a predictable pattern</a:t>
            </a:r>
          </a:p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because of its arrangement of atoms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7885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7885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7885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7885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5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build="allAtOnce" animBg="1"/>
      <p:bldP spid="788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sp>
        <p:nvSpPr>
          <p:cNvPr id="80904" name="Rectangle 8"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1066800" y="762000"/>
            <a:ext cx="2286000" cy="2667000"/>
          </a:xfrm>
          <a:prstGeom prst="rect">
            <a:avLst/>
          </a:prstGeom>
          <a:solidFill>
            <a:schemeClr val="folHlink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WordArt 12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pic>
        <p:nvPicPr>
          <p:cNvPr id="82948" name="Picture 4" descr="pyritecubeC250hig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2705100" cy="2381250"/>
          </a:xfrm>
          <a:prstGeom prst="rect">
            <a:avLst/>
          </a:prstGeom>
          <a:noFill/>
        </p:spPr>
      </p:pic>
      <p:sp>
        <p:nvSpPr>
          <p:cNvPr id="82949" name="Rectangle 5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657600" y="762000"/>
            <a:ext cx="2209800" cy="2667000"/>
          </a:xfrm>
          <a:prstGeom prst="rect">
            <a:avLst/>
          </a:prstGeom>
          <a:solidFill>
            <a:schemeClr val="accent2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WordArt 6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pic>
        <p:nvPicPr>
          <p:cNvPr id="83971" name="Picture 3" descr="pyritecubeC250hig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2705100" cy="2381250"/>
          </a:xfrm>
          <a:prstGeom prst="rect">
            <a:avLst/>
          </a:prstGeom>
          <a:noFill/>
        </p:spPr>
      </p:pic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838200"/>
            <a:ext cx="2667000" cy="2355850"/>
          </a:xfrm>
          <a:prstGeom prst="rect">
            <a:avLst/>
          </a:prstGeom>
          <a:noFill/>
        </p:spPr>
      </p:pic>
      <p:sp>
        <p:nvSpPr>
          <p:cNvPr id="83976" name="Rectangle 8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324600" y="838200"/>
            <a:ext cx="2057400" cy="2590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WordArt 9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pic>
        <p:nvPicPr>
          <p:cNvPr id="84995" name="Picture 3" descr="pyritecubeC250hig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2705100" cy="2381250"/>
          </a:xfrm>
          <a:prstGeom prst="rect">
            <a:avLst/>
          </a:prstGeom>
          <a:noFill/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838200"/>
            <a:ext cx="2667000" cy="2355850"/>
          </a:xfrm>
          <a:prstGeom prst="rect">
            <a:avLst/>
          </a:prstGeom>
          <a:noFill/>
        </p:spPr>
      </p:pic>
      <p:pic>
        <p:nvPicPr>
          <p:cNvPr id="84997" name="Picture 5" descr="pyritohedronB250hig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762000"/>
            <a:ext cx="2524125" cy="2381250"/>
          </a:xfrm>
          <a:prstGeom prst="rect">
            <a:avLst/>
          </a:prstGeom>
          <a:noFill/>
        </p:spPr>
      </p:pic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838200" y="3429000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8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8200" y="3429000"/>
            <a:ext cx="2209800" cy="2590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WordArt 9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pic>
        <p:nvPicPr>
          <p:cNvPr id="86019" name="Picture 3" descr="pyritecubeC250hig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838200"/>
            <a:ext cx="2705100" cy="2381250"/>
          </a:xfrm>
          <a:prstGeom prst="rect">
            <a:avLst/>
          </a:prstGeom>
          <a:noFill/>
        </p:spPr>
      </p:pic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838200"/>
            <a:ext cx="2667000" cy="2355850"/>
          </a:xfrm>
          <a:prstGeom prst="rect">
            <a:avLst/>
          </a:prstGeom>
          <a:noFill/>
        </p:spPr>
      </p:pic>
      <p:pic>
        <p:nvPicPr>
          <p:cNvPr id="86021" name="Picture 5" descr="pyritohedronB250hig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762000"/>
            <a:ext cx="2524125" cy="2381250"/>
          </a:xfrm>
          <a:prstGeom prst="rect">
            <a:avLst/>
          </a:prstGeom>
          <a:noFill/>
        </p:spPr>
      </p:pic>
      <p:pic>
        <p:nvPicPr>
          <p:cNvPr id="86022" name="Picture 6" descr="calciteC250hig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581400"/>
            <a:ext cx="2286000" cy="2057400"/>
          </a:xfrm>
          <a:prstGeom prst="rect">
            <a:avLst/>
          </a:prstGeom>
          <a:noFill/>
        </p:spPr>
      </p:pic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3200400" y="34290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8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00400" y="3429000"/>
            <a:ext cx="2895600" cy="2743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WordArt 9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pic>
        <p:nvPicPr>
          <p:cNvPr id="87043" name="Picture 3" descr="pyritecubeC250hig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838200"/>
            <a:ext cx="2705100" cy="2381250"/>
          </a:xfrm>
          <a:prstGeom prst="rect">
            <a:avLst/>
          </a:prstGeom>
          <a:noFill/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838200"/>
            <a:ext cx="2667000" cy="2355850"/>
          </a:xfrm>
          <a:prstGeom prst="rect">
            <a:avLst/>
          </a:prstGeom>
          <a:noFill/>
        </p:spPr>
      </p:pic>
      <p:pic>
        <p:nvPicPr>
          <p:cNvPr id="87045" name="Picture 5" descr="pyritohedronB250hig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762000"/>
            <a:ext cx="2524125" cy="2381250"/>
          </a:xfrm>
          <a:prstGeom prst="rect">
            <a:avLst/>
          </a:prstGeom>
          <a:noFill/>
        </p:spPr>
      </p:pic>
      <p:pic>
        <p:nvPicPr>
          <p:cNvPr id="87046" name="Picture 6" descr="calciteC250high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581400"/>
            <a:ext cx="2286000" cy="2057400"/>
          </a:xfrm>
          <a:prstGeom prst="rect">
            <a:avLst/>
          </a:prstGeom>
          <a:noFill/>
        </p:spPr>
      </p:pic>
      <p:pic>
        <p:nvPicPr>
          <p:cNvPr id="87047" name="Picture 7" descr="rutm10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3429000"/>
            <a:ext cx="2971800" cy="2590800"/>
          </a:xfrm>
          <a:prstGeom prst="rect">
            <a:avLst/>
          </a:prstGeom>
          <a:noFill/>
        </p:spPr>
      </p:pic>
      <p:sp>
        <p:nvSpPr>
          <p:cNvPr id="87048" name="Rectangle 8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324600" y="3429000"/>
            <a:ext cx="1981200" cy="2590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WordArt 9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7467600" cy="5386388"/>
          </a:xfrm>
          <a:prstGeom prst="rect">
            <a:avLst/>
          </a:prstGeom>
          <a:noFill/>
        </p:spPr>
      </p:pic>
      <p:pic>
        <p:nvPicPr>
          <p:cNvPr id="88067" name="Picture 3" descr="pyritecubeC250hig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838200"/>
            <a:ext cx="2705100" cy="2381250"/>
          </a:xfrm>
          <a:prstGeom prst="rect">
            <a:avLst/>
          </a:prstGeom>
          <a:noFill/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838200"/>
            <a:ext cx="2667000" cy="2355850"/>
          </a:xfrm>
          <a:prstGeom prst="rect">
            <a:avLst/>
          </a:prstGeom>
          <a:noFill/>
        </p:spPr>
      </p:pic>
      <p:pic>
        <p:nvPicPr>
          <p:cNvPr id="88069" name="Picture 5" descr="pyritohedronB250hig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762000"/>
            <a:ext cx="2524125" cy="2381250"/>
          </a:xfrm>
          <a:prstGeom prst="rect">
            <a:avLst/>
          </a:prstGeom>
          <a:noFill/>
        </p:spPr>
      </p:pic>
      <p:pic>
        <p:nvPicPr>
          <p:cNvPr id="88070" name="Picture 6" descr="calciteC250high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581400"/>
            <a:ext cx="2286000" cy="2057400"/>
          </a:xfrm>
          <a:prstGeom prst="rect">
            <a:avLst/>
          </a:prstGeom>
          <a:noFill/>
        </p:spPr>
      </p:pic>
      <p:pic>
        <p:nvPicPr>
          <p:cNvPr id="88071" name="Picture 7" descr="rutm10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3429000"/>
            <a:ext cx="2971800" cy="2590800"/>
          </a:xfrm>
          <a:prstGeom prst="rect">
            <a:avLst/>
          </a:prstGeom>
          <a:noFill/>
        </p:spPr>
      </p:pic>
      <p:pic>
        <p:nvPicPr>
          <p:cNvPr id="88072" name="Picture 8" descr="1001_cleavage_of_mic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3429000"/>
            <a:ext cx="2514600" cy="2514600"/>
          </a:xfrm>
          <a:prstGeom prst="rect">
            <a:avLst/>
          </a:prstGeom>
          <a:noFill/>
        </p:spPr>
      </p:pic>
      <p:sp>
        <p:nvSpPr>
          <p:cNvPr id="88073" name="WordArt 9"/>
          <p:cNvSpPr>
            <a:spLocks noChangeArrowheads="1" noChangeShapeType="1" noTextEdit="1"/>
          </p:cNvSpPr>
          <p:nvPr/>
        </p:nvSpPr>
        <p:spPr bwMode="auto">
          <a:xfrm rot="5400000">
            <a:off x="-2785268" y="3118644"/>
            <a:ext cx="6361112" cy="6477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Examples of Cleavage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53340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FF6600"/>
                </a:solidFill>
              </a:rPr>
              <a:t>Key Concept #3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876300" y="1981200"/>
            <a:ext cx="7391400" cy="579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Fracture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849438" y="663575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8909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14400" y="2787650"/>
            <a:ext cx="7315200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the mineral breaks randomly</a:t>
            </a:r>
          </a:p>
        </p:txBody>
      </p:sp>
      <p:pic>
        <p:nvPicPr>
          <p:cNvPr id="89098" name="Picture 10" descr="fra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8075" y="3489325"/>
            <a:ext cx="4419600" cy="30940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8909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8909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8909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89094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5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build="allAtOnce" animBg="1"/>
      <p:bldP spid="8909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FF6600"/>
                </a:solidFill>
              </a:rPr>
              <a:t>Key Concept #3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876300" y="1981200"/>
            <a:ext cx="7391400" cy="579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Hardness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849438" y="762000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91141" name="Text Box 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14400" y="2787650"/>
            <a:ext cx="7315200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resistance to being scratched</a:t>
            </a:r>
          </a:p>
        </p:txBody>
      </p:sp>
      <p:sp>
        <p:nvSpPr>
          <p:cNvPr id="91142" name="Text Box 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14400" y="3657600"/>
            <a:ext cx="7315200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It is NOT the same as breaking!</a:t>
            </a:r>
          </a:p>
        </p:txBody>
      </p:sp>
      <p:sp>
        <p:nvSpPr>
          <p:cNvPr id="91143" name="Text Box 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14400" y="4419600"/>
            <a:ext cx="7315200" cy="1463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For example:  </a:t>
            </a:r>
          </a:p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You can break glass easily with steel.</a:t>
            </a:r>
          </a:p>
          <a:p>
            <a:pPr algn="ctr"/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However, steel will not scratch glass.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9113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9113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9113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91139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5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allAtOnce" animBg="1"/>
      <p:bldP spid="91141" grpId="0" animBg="1"/>
      <p:bldP spid="91142" grpId="0" animBg="1"/>
      <p:bldP spid="911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533400"/>
          </a:xfrm>
          <a:noFill/>
          <a:ln/>
        </p:spPr>
        <p:txBody>
          <a:bodyPr/>
          <a:lstStyle/>
          <a:p>
            <a:pPr algn="ctr"/>
            <a:r>
              <a:rPr lang="en-US" sz="2800" b="1">
                <a:solidFill>
                  <a:srgbClr val="FF6600"/>
                </a:solidFill>
                <a:latin typeface="Arial Black" pitchFamily="34" charset="0"/>
              </a:rPr>
              <a:t>Key Concept #1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666750" y="762000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What is a mineral?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819150" y="1597025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It is a </a:t>
            </a:r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>
            <a:off x="1885950" y="1901825"/>
            <a:ext cx="3276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>
            <a:off x="5695950" y="1901825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819150" y="2206625"/>
            <a:ext cx="313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substance which has a </a:t>
            </a:r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>
            <a:off x="3867150" y="2511425"/>
            <a:ext cx="472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1981200" y="1447800"/>
            <a:ext cx="273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naturally occurring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5772150" y="1520825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inorganic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4019550" y="2054225"/>
            <a:ext cx="404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definite chemical composition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819150" y="3273425"/>
            <a:ext cx="484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What would be the opposite of this?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819150" y="4187825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man-made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2876550" y="4187825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organic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4552950" y="4187825"/>
            <a:ext cx="286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random composition</a:t>
            </a:r>
          </a:p>
        </p:txBody>
      </p:sp>
      <p:sp>
        <p:nvSpPr>
          <p:cNvPr id="70691" name="Text Box 3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04950" y="5254625"/>
            <a:ext cx="610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  <a:hlinkClick r:id="rId3"/>
              </a:rPr>
              <a:t>ESRT Mineral Chart Click Here</a:t>
            </a: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4" grpId="0"/>
      <p:bldP spid="70685" grpId="0"/>
      <p:bldP spid="70686" grpId="0"/>
      <p:bldP spid="70688" grpId="0"/>
      <p:bldP spid="70689" grpId="0"/>
      <p:bldP spid="706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FF6600"/>
                </a:solidFill>
              </a:rPr>
              <a:t>Key Concept #3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76300" y="1981200"/>
            <a:ext cx="7391400" cy="579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Hardness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849438" y="762000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2895600" y="2757488"/>
            <a:ext cx="38719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b="1" u="sng">
                <a:latin typeface="Arial" charset="0"/>
                <a:cs typeface="Times New Roman" pitchFamily="18" charset="0"/>
              </a:rPr>
              <a:t>MOH’S SCALE OF HARDNESS</a:t>
            </a:r>
            <a:endParaRPr lang="en-US" sz="2000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90282" name="Group 170"/>
          <p:cNvGraphicFramePr>
            <a:graphicFrameLocks noGrp="1"/>
          </p:cNvGraphicFramePr>
          <p:nvPr/>
        </p:nvGraphicFramePr>
        <p:xfrm>
          <a:off x="1044575" y="3124200"/>
          <a:ext cx="7054850" cy="2895600"/>
        </p:xfrm>
        <a:graphic>
          <a:graphicData uri="http://schemas.openxmlformats.org/drawingml/2006/table">
            <a:tbl>
              <a:tblPr/>
              <a:tblGrid>
                <a:gridCol w="1192213"/>
                <a:gridCol w="2198687"/>
                <a:gridCol w="1385888"/>
                <a:gridCol w="2278062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Hardness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Mineral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Hardness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Mineral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(softest)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(hardest)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313" name="Text Box 201"/>
          <p:cNvSpPr txBox="1">
            <a:spLocks noChangeArrowheads="1"/>
          </p:cNvSpPr>
          <p:nvPr/>
        </p:nvSpPr>
        <p:spPr bwMode="auto">
          <a:xfrm>
            <a:off x="2193925" y="3541713"/>
            <a:ext cx="2225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4" name="Text Box 202"/>
          <p:cNvSpPr txBox="1">
            <a:spLocks noChangeArrowheads="1"/>
          </p:cNvSpPr>
          <p:nvPr/>
        </p:nvSpPr>
        <p:spPr bwMode="auto">
          <a:xfrm>
            <a:off x="2236788" y="359251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5" name="Text Box 203"/>
          <p:cNvSpPr txBox="1">
            <a:spLocks noChangeArrowheads="1"/>
          </p:cNvSpPr>
          <p:nvPr/>
        </p:nvSpPr>
        <p:spPr bwMode="auto">
          <a:xfrm>
            <a:off x="2209800" y="4191000"/>
            <a:ext cx="222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7" name="Text Box 205"/>
          <p:cNvSpPr txBox="1">
            <a:spLocks noChangeArrowheads="1"/>
          </p:cNvSpPr>
          <p:nvPr/>
        </p:nvSpPr>
        <p:spPr bwMode="auto">
          <a:xfrm>
            <a:off x="2249488" y="3581400"/>
            <a:ext cx="217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TALC</a:t>
            </a:r>
          </a:p>
        </p:txBody>
      </p:sp>
      <p:sp>
        <p:nvSpPr>
          <p:cNvPr id="90318" name="Text Box 206"/>
          <p:cNvSpPr txBox="1">
            <a:spLocks noChangeArrowheads="1"/>
          </p:cNvSpPr>
          <p:nvPr/>
        </p:nvSpPr>
        <p:spPr bwMode="auto">
          <a:xfrm>
            <a:off x="2209800" y="4114800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GYPSUM</a:t>
            </a:r>
          </a:p>
        </p:txBody>
      </p:sp>
      <p:sp>
        <p:nvSpPr>
          <p:cNvPr id="90319" name="Text Box 207"/>
          <p:cNvSpPr txBox="1">
            <a:spLocks noChangeArrowheads="1"/>
          </p:cNvSpPr>
          <p:nvPr/>
        </p:nvSpPr>
        <p:spPr bwMode="auto">
          <a:xfrm>
            <a:off x="2209800" y="4572000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CALCITE</a:t>
            </a:r>
          </a:p>
        </p:txBody>
      </p:sp>
      <p:sp>
        <p:nvSpPr>
          <p:cNvPr id="90320" name="Text Box 208"/>
          <p:cNvSpPr txBox="1">
            <a:spLocks noChangeArrowheads="1"/>
          </p:cNvSpPr>
          <p:nvPr/>
        </p:nvSpPr>
        <p:spPr bwMode="auto">
          <a:xfrm>
            <a:off x="2209800" y="5029200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FLUORITE</a:t>
            </a:r>
          </a:p>
        </p:txBody>
      </p:sp>
      <p:sp>
        <p:nvSpPr>
          <p:cNvPr id="90321" name="Text Box 209"/>
          <p:cNvSpPr txBox="1">
            <a:spLocks noChangeArrowheads="1"/>
          </p:cNvSpPr>
          <p:nvPr/>
        </p:nvSpPr>
        <p:spPr bwMode="auto">
          <a:xfrm>
            <a:off x="2209800" y="5562600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APATITE</a:t>
            </a:r>
          </a:p>
        </p:txBody>
      </p:sp>
      <p:sp>
        <p:nvSpPr>
          <p:cNvPr id="90322" name="Text Box 210"/>
          <p:cNvSpPr txBox="1">
            <a:spLocks noChangeArrowheads="1"/>
          </p:cNvSpPr>
          <p:nvPr/>
        </p:nvSpPr>
        <p:spPr bwMode="auto">
          <a:xfrm>
            <a:off x="5867400" y="3581400"/>
            <a:ext cx="217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Monotype Corsiva" pitchFamily="66" charset="0"/>
              </a:rPr>
              <a:t>ORTHOCLASE</a:t>
            </a:r>
          </a:p>
        </p:txBody>
      </p:sp>
      <p:sp>
        <p:nvSpPr>
          <p:cNvPr id="90323" name="Text Box 211"/>
          <p:cNvSpPr txBox="1">
            <a:spLocks noChangeArrowheads="1"/>
          </p:cNvSpPr>
          <p:nvPr/>
        </p:nvSpPr>
        <p:spPr bwMode="auto">
          <a:xfrm>
            <a:off x="5827713" y="4114800"/>
            <a:ext cx="217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QUARTZ</a:t>
            </a:r>
          </a:p>
        </p:txBody>
      </p:sp>
      <p:sp>
        <p:nvSpPr>
          <p:cNvPr id="90324" name="Text Box 212"/>
          <p:cNvSpPr txBox="1">
            <a:spLocks noChangeArrowheads="1"/>
          </p:cNvSpPr>
          <p:nvPr/>
        </p:nvSpPr>
        <p:spPr bwMode="auto">
          <a:xfrm>
            <a:off x="5827713" y="4572000"/>
            <a:ext cx="217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TOPAZ</a:t>
            </a:r>
          </a:p>
        </p:txBody>
      </p:sp>
      <p:sp>
        <p:nvSpPr>
          <p:cNvPr id="90325" name="Text Box 213"/>
          <p:cNvSpPr txBox="1">
            <a:spLocks noChangeArrowheads="1"/>
          </p:cNvSpPr>
          <p:nvPr/>
        </p:nvSpPr>
        <p:spPr bwMode="auto">
          <a:xfrm>
            <a:off x="5827713" y="5029200"/>
            <a:ext cx="217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CORUNDUM</a:t>
            </a:r>
          </a:p>
        </p:txBody>
      </p:sp>
      <p:sp>
        <p:nvSpPr>
          <p:cNvPr id="90326" name="Text Box 214"/>
          <p:cNvSpPr txBox="1">
            <a:spLocks noChangeArrowheads="1"/>
          </p:cNvSpPr>
          <p:nvPr/>
        </p:nvSpPr>
        <p:spPr bwMode="auto">
          <a:xfrm>
            <a:off x="5827713" y="5562600"/>
            <a:ext cx="217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Monotype Corsiva" pitchFamily="66" charset="0"/>
              </a:rPr>
              <a:t>DIAMOND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" grpId="0"/>
      <p:bldP spid="90318" grpId="0"/>
      <p:bldP spid="90319" grpId="0"/>
      <p:bldP spid="90320" grpId="0"/>
      <p:bldP spid="90321" grpId="0"/>
      <p:bldP spid="90322" grpId="0"/>
      <p:bldP spid="90323" grpId="0"/>
      <p:bldP spid="90324" grpId="0"/>
      <p:bldP spid="90325" grpId="0"/>
      <p:bldP spid="903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876800" cy="533400"/>
          </a:xfrm>
        </p:spPr>
        <p:txBody>
          <a:bodyPr/>
          <a:lstStyle/>
          <a:p>
            <a:pPr algn="ctr"/>
            <a:r>
              <a:rPr lang="en-US" sz="2800" b="1">
                <a:latin typeface="Arial Black" pitchFamily="34" charset="0"/>
              </a:rPr>
              <a:t>Key Concept #4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433513" y="838200"/>
            <a:ext cx="627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Minerals have a definite chemical composition.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201738" y="1524000"/>
            <a:ext cx="6738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What two elements, by mass, make up the greatest</a:t>
            </a:r>
          </a:p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percentage of the Earth’s crust?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648200" y="2438400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silicon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743200" y="2438400"/>
            <a:ext cx="153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oxygen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/>
      <p:bldP spid="993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876800" cy="533400"/>
          </a:xfrm>
        </p:spPr>
        <p:txBody>
          <a:bodyPr/>
          <a:lstStyle/>
          <a:p>
            <a:pPr algn="ctr"/>
            <a:r>
              <a:rPr lang="en-US" sz="2800" b="1">
                <a:latin typeface="Arial Black" pitchFamily="34" charset="0"/>
              </a:rPr>
              <a:t>Key Concept #4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433513" y="838200"/>
            <a:ext cx="627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Minerals have a definite chemical composition.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903288" y="1600200"/>
            <a:ext cx="733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These two elements combine to form compounds called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101975" y="2362200"/>
            <a:ext cx="294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silicates (SiO</a:t>
            </a:r>
            <a:r>
              <a:rPr lang="en-US" sz="3600" baseline="-25000">
                <a:latin typeface="Times New Roman" pitchFamily="18" charset="0"/>
              </a:rPr>
              <a:t>4</a:t>
            </a:r>
            <a:r>
              <a:rPr lang="en-US" sz="36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876800" cy="533400"/>
          </a:xfrm>
        </p:spPr>
        <p:txBody>
          <a:bodyPr/>
          <a:lstStyle/>
          <a:p>
            <a:pPr algn="ctr"/>
            <a:r>
              <a:rPr lang="en-US" sz="2800" b="1">
                <a:latin typeface="Arial Black" pitchFamily="34" charset="0"/>
              </a:rPr>
              <a:t>Key Concept #4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433513" y="838200"/>
            <a:ext cx="627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Minerals have a definite chemical composition.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712913" y="1447800"/>
            <a:ext cx="571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They combine in a specific structure called a: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093913" y="1981200"/>
            <a:ext cx="484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silicon-oxygen tetrahedra</a:t>
            </a:r>
          </a:p>
        </p:txBody>
      </p:sp>
      <p:pic>
        <p:nvPicPr>
          <p:cNvPr id="101392" name="Picture 16" descr="silica tetrahedron - Figure 1. Three ways of drawing the silica tetrahedron:  a) At left, a ball &amp; stick model, showing the silicon cation in orange surrounded by 4 oxygen anions in blue;  b) At center, a space filling model;  c) At right, a geometric shorthand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895600"/>
            <a:ext cx="4648200" cy="17303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66" name="Picture 18" descr="l9s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438400"/>
            <a:ext cx="4114800" cy="3086100"/>
          </a:xfrm>
          <a:prstGeom prst="rect">
            <a:avLst/>
          </a:prstGeom>
          <a:noFill/>
        </p:spPr>
      </p:pic>
      <p:sp>
        <p:nvSpPr>
          <p:cNvPr id="104467" name="WordArt 19"/>
          <p:cNvSpPr>
            <a:spLocks noChangeArrowheads="1" noChangeShapeType="1" noTextEdit="1"/>
          </p:cNvSpPr>
          <p:nvPr/>
        </p:nvSpPr>
        <p:spPr bwMode="auto">
          <a:xfrm>
            <a:off x="2962275" y="914400"/>
            <a:ext cx="321945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One Mineral,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Many Colors</a:t>
            </a:r>
          </a:p>
        </p:txBody>
      </p:sp>
      <p:sp>
        <p:nvSpPr>
          <p:cNvPr id="104470" name="Rectangle 2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83" name="Picture 11" descr="fluor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86200"/>
            <a:ext cx="2438400" cy="2143125"/>
          </a:xfrm>
          <a:prstGeom prst="rect">
            <a:avLst/>
          </a:prstGeom>
          <a:noFill/>
        </p:spPr>
      </p:pic>
      <p:sp>
        <p:nvSpPr>
          <p:cNvPr id="105475" name="WordArt 3"/>
          <p:cNvSpPr>
            <a:spLocks noChangeArrowheads="1" noChangeShapeType="1" noTextEdit="1"/>
          </p:cNvSpPr>
          <p:nvPr/>
        </p:nvSpPr>
        <p:spPr bwMode="auto">
          <a:xfrm>
            <a:off x="2319338" y="914400"/>
            <a:ext cx="4505325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Different Minerals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Same Color</a:t>
            </a:r>
          </a:p>
        </p:txBody>
      </p:sp>
      <p:pic>
        <p:nvPicPr>
          <p:cNvPr id="105477" name="Picture 5" descr="Sulf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2438400" cy="2162175"/>
          </a:xfrm>
          <a:prstGeom prst="rect">
            <a:avLst/>
          </a:prstGeom>
          <a:noFill/>
        </p:spPr>
      </p:pic>
      <p:pic>
        <p:nvPicPr>
          <p:cNvPr id="105479" name="Picture 7" descr="Olivine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2300" y="2371725"/>
            <a:ext cx="2819400" cy="2114550"/>
          </a:xfrm>
          <a:prstGeom prst="rect">
            <a:avLst/>
          </a:prstGeom>
          <a:noFill/>
        </p:spPr>
      </p:pic>
      <p:sp>
        <p:nvSpPr>
          <p:cNvPr id="105484" name="Rectangle 12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6324600" cy="8382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6600"/>
                </a:solidFill>
                <a:latin typeface="Arial Black" pitchFamily="34" charset="0"/>
              </a:rPr>
              <a:t>On to the next Concept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876800" cy="533400"/>
          </a:xfrm>
        </p:spPr>
        <p:txBody>
          <a:bodyPr/>
          <a:lstStyle/>
          <a:p>
            <a:pPr algn="ctr"/>
            <a:r>
              <a:rPr lang="en-US" sz="2800" b="1">
                <a:latin typeface="Arial Black" pitchFamily="34" charset="0"/>
              </a:rPr>
              <a:t>Key Concept #2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854200" y="762000"/>
            <a:ext cx="5434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What causes minerals to have 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different physical properties?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254125" y="2209800"/>
            <a:ext cx="6635750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their internal arrangement of atoms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876800" cy="533400"/>
          </a:xfrm>
        </p:spPr>
        <p:txBody>
          <a:bodyPr/>
          <a:lstStyle/>
          <a:p>
            <a:pPr algn="ctr"/>
            <a:r>
              <a:rPr lang="en-US" sz="2800" b="1">
                <a:latin typeface="Arial Black" pitchFamily="34" charset="0"/>
              </a:rPr>
              <a:t>Key Concept #2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052513" y="914400"/>
            <a:ext cx="70389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Give an example of two minerals which have </a:t>
            </a:r>
          </a:p>
          <a:p>
            <a:r>
              <a:rPr lang="en-US" sz="2800" b="1">
                <a:latin typeface="Times New Roman" pitchFamily="18" charset="0"/>
              </a:rPr>
              <a:t>the same chemical composition but different </a:t>
            </a:r>
          </a:p>
          <a:p>
            <a:r>
              <a:rPr lang="en-US" sz="2800" b="1">
                <a:latin typeface="Times New Roman" pitchFamily="18" charset="0"/>
              </a:rPr>
              <a:t>physical properties</a:t>
            </a:r>
          </a:p>
        </p:txBody>
      </p:sp>
      <p:sp>
        <p:nvSpPr>
          <p:cNvPr id="72711" name="WordArt 7"/>
          <p:cNvSpPr>
            <a:spLocks noChangeArrowheads="1" noChangeShapeType="1" noTextEdit="1"/>
          </p:cNvSpPr>
          <p:nvPr/>
        </p:nvSpPr>
        <p:spPr bwMode="auto">
          <a:xfrm>
            <a:off x="3505200" y="2971800"/>
            <a:ext cx="438626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graphite &amp; diamond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343400" y="18288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rId3"/>
              </a:rPr>
              <a:t>Click Here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6324600" cy="8382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6600"/>
                </a:solidFill>
                <a:latin typeface="Arial Black" pitchFamily="34" charset="0"/>
              </a:rPr>
              <a:t>On to the next Concept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533400"/>
          </a:xfrm>
          <a:noFill/>
          <a:ln/>
        </p:spPr>
        <p:txBody>
          <a:bodyPr/>
          <a:lstStyle/>
          <a:p>
            <a:pPr algn="ctr"/>
            <a:r>
              <a:rPr lang="en-US" sz="2800" b="1">
                <a:solidFill>
                  <a:srgbClr val="FF6600"/>
                </a:solidFill>
                <a:latin typeface="Arial Black" pitchFamily="34" charset="0"/>
              </a:rPr>
              <a:t>Key Concept #3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849438" y="663575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838200" y="2133600"/>
            <a:ext cx="7391400" cy="579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Color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914400" y="3108325"/>
            <a:ext cx="73152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a poor indicator</a:t>
            </a:r>
          </a:p>
        </p:txBody>
      </p:sp>
      <p:sp>
        <p:nvSpPr>
          <p:cNvPr id="74773" name="Text Box 2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73152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minerals can be multiple colors</a:t>
            </a:r>
          </a:p>
        </p:txBody>
      </p:sp>
      <p:sp>
        <p:nvSpPr>
          <p:cNvPr id="74774" name="Text Box 2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73152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many minerals are the same color</a:t>
            </a:r>
          </a:p>
        </p:txBody>
      </p:sp>
      <p:pic>
        <p:nvPicPr>
          <p:cNvPr id="74775" name="Picture 23" descr="Hand_points_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114800"/>
            <a:ext cx="666750" cy="320675"/>
          </a:xfrm>
          <a:prstGeom prst="rect">
            <a:avLst/>
          </a:prstGeom>
          <a:noFill/>
        </p:spPr>
      </p:pic>
      <p:pic>
        <p:nvPicPr>
          <p:cNvPr id="74776" name="Picture 24" descr="Hand_points_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105400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"/>
                            </p:stCondLst>
                            <p:childTnLst>
                              <p:par>
                                <p:cTn id="14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hold"/>
                                        <p:tgtEl>
                                          <p:spTgt spid="7477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hold"/>
                                        <p:tgtEl>
                                          <p:spTgt spid="7477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7477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74771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700"/>
                            </p:stCondLst>
                            <p:childTnLst>
                              <p:par>
                                <p:cTn id="2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7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747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747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1" grpId="0" build="allAtOnce" animBg="1"/>
      <p:bldP spid="74772" grpId="0" animBg="1"/>
      <p:bldP spid="74773" grpId="0" animBg="1"/>
      <p:bldP spid="747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533400"/>
          </a:xfrm>
          <a:noFill/>
          <a:ln/>
        </p:spPr>
        <p:txBody>
          <a:bodyPr/>
          <a:lstStyle/>
          <a:p>
            <a:pPr algn="ctr"/>
            <a:r>
              <a:rPr lang="en-US" sz="2800" b="1">
                <a:solidFill>
                  <a:srgbClr val="FF6600"/>
                </a:solidFill>
                <a:latin typeface="Arial Black" pitchFamily="34" charset="0"/>
              </a:rPr>
              <a:t>Key Concept #3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849438" y="663575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76300" y="2133600"/>
            <a:ext cx="7391400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Streak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914400" y="3124200"/>
            <a:ext cx="7315200" cy="6413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the powder form of a mineral</a:t>
            </a:r>
          </a:p>
        </p:txBody>
      </p:sp>
      <p:pic>
        <p:nvPicPr>
          <p:cNvPr id="75787" name="Picture 11" descr="pyritestre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038600"/>
            <a:ext cx="2514600" cy="2416175"/>
          </a:xfrm>
          <a:prstGeom prst="rect">
            <a:avLst/>
          </a:prstGeom>
          <a:noFill/>
        </p:spPr>
      </p:pic>
      <p:pic>
        <p:nvPicPr>
          <p:cNvPr id="75789" name="Picture 13" descr="galenastre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325" y="4038600"/>
            <a:ext cx="2505075" cy="2414588"/>
          </a:xfrm>
          <a:prstGeom prst="rect">
            <a:avLst/>
          </a:prstGeom>
          <a:noFill/>
        </p:spPr>
      </p:pic>
      <p:pic>
        <p:nvPicPr>
          <p:cNvPr id="75791" name="Picture 15" descr="hematitestrea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038600"/>
            <a:ext cx="2438400" cy="2286000"/>
          </a:xfrm>
          <a:prstGeom prst="rect">
            <a:avLst/>
          </a:prstGeom>
          <a:noFill/>
        </p:spPr>
      </p:pic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914400" y="3124200"/>
            <a:ext cx="7315200" cy="6413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more reliable than color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Australian Sunri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autoRev="1" fill="hold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0" autoRev="1" fill="hold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" dur="1000" autoRev="1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0" autoRev="1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autoRev="1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88" dur="1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allAtOnce" animBg="1"/>
      <p:bldP spid="75781" grpId="0" animBg="1"/>
      <p:bldP spid="75781" grpId="1" animBg="1"/>
      <p:bldP spid="75781" grpId="2" animBg="1"/>
      <p:bldP spid="75792" grpId="0" animBg="1"/>
      <p:bldP spid="7579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4572000" cy="533400"/>
          </a:xfrm>
          <a:noFill/>
          <a:ln/>
        </p:spPr>
        <p:txBody>
          <a:bodyPr/>
          <a:lstStyle/>
          <a:p>
            <a:pPr algn="ctr"/>
            <a:r>
              <a:rPr lang="en-US" sz="2800" b="1">
                <a:solidFill>
                  <a:srgbClr val="FF6600"/>
                </a:solidFill>
                <a:latin typeface="Arial Black" pitchFamily="34" charset="0"/>
              </a:rPr>
              <a:t>Key Concept #3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849438" y="663575"/>
            <a:ext cx="544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Main Physical Properties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Used to Identify Minerals</a:t>
            </a:r>
          </a:p>
        </p:txBody>
      </p:sp>
      <p:sp>
        <p:nvSpPr>
          <p:cNvPr id="76804" name="Text Box 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76300" y="1752600"/>
            <a:ext cx="7391400" cy="579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Luster</a:t>
            </a:r>
          </a:p>
        </p:txBody>
      </p:sp>
      <p:sp>
        <p:nvSpPr>
          <p:cNvPr id="76805" name="Text Box 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400" y="2787650"/>
            <a:ext cx="7315200" cy="641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how light reflects off a mineral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752600" y="3702050"/>
            <a:ext cx="1657350" cy="641350"/>
          </a:xfrm>
          <a:prstGeom prst="rect">
            <a:avLst/>
          </a:prstGeom>
          <a:gradFill rotWithShape="1">
            <a:gsLst>
              <a:gs pos="0">
                <a:srgbClr val="0047FF"/>
              </a:gs>
              <a:gs pos="13000">
                <a:srgbClr val="000082"/>
              </a:gs>
              <a:gs pos="28000">
                <a:srgbClr val="0047FF"/>
              </a:gs>
              <a:gs pos="42000">
                <a:srgbClr val="000082"/>
              </a:gs>
              <a:gs pos="57001">
                <a:srgbClr val="0047FF"/>
              </a:gs>
              <a:gs pos="72000">
                <a:srgbClr val="000082"/>
              </a:gs>
              <a:gs pos="87000">
                <a:srgbClr val="0047F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metallic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181600" y="3702050"/>
            <a:ext cx="2495550" cy="641350"/>
          </a:xfrm>
          <a:prstGeom prst="rect">
            <a:avLst/>
          </a:prstGeom>
          <a:gradFill rotWithShape="1">
            <a:gsLst>
              <a:gs pos="0">
                <a:srgbClr val="0047FF"/>
              </a:gs>
              <a:gs pos="13000">
                <a:srgbClr val="000082"/>
              </a:gs>
              <a:gs pos="28000">
                <a:srgbClr val="0047FF"/>
              </a:gs>
              <a:gs pos="42000">
                <a:srgbClr val="000082"/>
              </a:gs>
              <a:gs pos="57001">
                <a:srgbClr val="0047FF"/>
              </a:gs>
              <a:gs pos="72000">
                <a:srgbClr val="000082"/>
              </a:gs>
              <a:gs pos="87000">
                <a:srgbClr val="0047F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non-metallic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1600200" y="4616450"/>
            <a:ext cx="193675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Elephant" pitchFamily="18" charset="0"/>
              </a:rPr>
              <a:t>looks like a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Elephant" pitchFamily="18" charset="0"/>
              </a:rPr>
              <a:t>metal</a:t>
            </a: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4800600" y="4616450"/>
            <a:ext cx="32004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Elephant" pitchFamily="18" charset="0"/>
              </a:rPr>
              <a:t>looks earthy, waxy,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Elephant" pitchFamily="18" charset="0"/>
              </a:rPr>
              <a:t>greasy or brilliant</a:t>
            </a:r>
            <a:r>
              <a:rPr lang="en-US" sz="2000" b="1">
                <a:latin typeface="Elephant" pitchFamily="18" charset="0"/>
              </a:rPr>
              <a:t> </a:t>
            </a:r>
          </a:p>
        </p:txBody>
      </p:sp>
      <p:pic>
        <p:nvPicPr>
          <p:cNvPr id="76816" name="Picture 16" descr="Hand_points_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81200"/>
            <a:ext cx="666750" cy="3206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8" grpId="0" animBg="1"/>
      <p:bldP spid="76809" grpId="0" animBg="1"/>
      <p:bldP spid="76810" grpId="0" animBg="1"/>
      <p:bldP spid="76811" grpId="0" animBg="1"/>
    </p:bldLst>
  </p:timing>
</p:sld>
</file>

<file path=ppt/theme/theme1.xml><?xml version="1.0" encoding="utf-8"?>
<a:theme xmlns:a="http://schemas.openxmlformats.org/drawingml/2006/main" name="arizona_summer">
  <a:themeElements>
    <a:clrScheme name="arizona_summer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00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E7"/>
      </a:accent6>
      <a:hlink>
        <a:srgbClr val="FF00FF"/>
      </a:hlink>
      <a:folHlink>
        <a:srgbClr val="FF0000"/>
      </a:folHlink>
    </a:clrScheme>
    <a:fontScheme name="arizona_summer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izona_sum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FF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arizona_summer</Template>
  <TotalTime>306</TotalTime>
  <Words>435</Words>
  <Application>Microsoft Office PowerPoint</Application>
  <PresentationFormat>On-screen Show (4:3)</PresentationFormat>
  <Paragraphs>136</Paragraphs>
  <Slides>25</Slides>
  <Notes>10</Notes>
  <HiddenSlides>8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Impact</vt:lpstr>
      <vt:lpstr>Tahoma</vt:lpstr>
      <vt:lpstr>Arial Black</vt:lpstr>
      <vt:lpstr>Times New Roman</vt:lpstr>
      <vt:lpstr>Elephant</vt:lpstr>
      <vt:lpstr>Monotype Corsiva</vt:lpstr>
      <vt:lpstr>20th Century Font</vt:lpstr>
      <vt:lpstr>arizona_summer</vt:lpstr>
      <vt:lpstr>Rocks &amp; Minerals</vt:lpstr>
      <vt:lpstr>Key Concept #1</vt:lpstr>
      <vt:lpstr>On to the next Concept</vt:lpstr>
      <vt:lpstr>Key Concept #2</vt:lpstr>
      <vt:lpstr>Key Concept #2</vt:lpstr>
      <vt:lpstr>On to the next Concept</vt:lpstr>
      <vt:lpstr>Key Concept #3</vt:lpstr>
      <vt:lpstr>Key Concept #3</vt:lpstr>
      <vt:lpstr>Key Concept #3</vt:lpstr>
      <vt:lpstr>Key Concept #3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Key Concept #3</vt:lpstr>
      <vt:lpstr>Key Concept #3</vt:lpstr>
      <vt:lpstr>Key Concept #3</vt:lpstr>
      <vt:lpstr>Key Concept #4</vt:lpstr>
      <vt:lpstr>Key Concept #4</vt:lpstr>
      <vt:lpstr>Key Concept #4</vt:lpstr>
      <vt:lpstr>Slide 24</vt:lpstr>
      <vt:lpstr>Slide 25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 Notes</dc:title>
  <dc:subject>Rocks &amp; Minerals</dc:subject>
  <dc:creator>Mark Place</dc:creator>
  <cp:lastModifiedBy>Saint Peter's</cp:lastModifiedBy>
  <cp:revision>61</cp:revision>
  <dcterms:created xsi:type="dcterms:W3CDTF">2006-08-06T20:11:12Z</dcterms:created>
  <dcterms:modified xsi:type="dcterms:W3CDTF">2013-12-04T19:59:08Z</dcterms:modified>
</cp:coreProperties>
</file>