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66" r:id="rId3"/>
    <p:sldId id="256" r:id="rId4"/>
    <p:sldId id="257" r:id="rId5"/>
    <p:sldId id="258" r:id="rId6"/>
    <p:sldId id="269" r:id="rId7"/>
    <p:sldId id="267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00"/>
    <a:srgbClr val="FFFF00"/>
    <a:srgbClr val="A50021"/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9" autoAdjust="0"/>
    <p:restoredTop sz="94660"/>
  </p:normalViewPr>
  <p:slideViewPr>
    <p:cSldViewPr>
      <p:cViewPr varScale="1">
        <p:scale>
          <a:sx n="64" d="100"/>
          <a:sy n="64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EFEA45-38EA-46CC-9383-BE87CC429D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58C5D-A8D1-4315-BCFC-FB7BB30DD9DF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86EA1-F64E-4CBB-B2DD-BFFB4E2934CA}" type="slidenum">
              <a:rPr lang="en-US"/>
              <a:pPr/>
              <a:t>14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0FDE3-648B-43AB-9158-47250A124FFF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20D7C-5B63-4CFB-9E3D-B6B958B9E92E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94781-5904-42A5-8BA6-4326D8CC1F47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74C87-F732-432A-A5A1-223355BBE858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1C869-A264-4BB4-8B37-553CF47ABD30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A02DB-7AD9-4262-B1F8-1E0F5F79BCC5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31355-5081-4614-8CAD-92CBB47000C7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CEAC8-4B79-40A6-8D47-267AC18D8511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4210-C97C-4956-B1F0-A34C9DF74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C8B08-2E0B-4E08-9F32-AAC1EADED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2408B-D669-4469-88CD-1F995CC58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2F157-867B-46C1-96C4-2F1FA2D72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5CF89-8CA9-434A-B04A-09232E31C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81251-A1D4-4A8C-ABFE-2D64CD8BA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5EA5B-9C6F-4B9C-9CF6-A89DA94CF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47E38-32CF-4E04-A7B1-F7CDDF7F7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10123-FE9A-4788-A1F7-2C4C091C3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EB07F-84BB-4F82-A283-A1F3A0B62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B27DF-02DA-430F-BD1C-AC4CF9308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77269F-7E3E-4F6F-BF8B-55EFE78025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http://www.moonstick.com/moon2.gif" TargetMode="External"/><Relationship Id="rId13" Type="http://schemas.openxmlformats.org/officeDocument/2006/relationships/image" Target="../media/image20.png"/><Relationship Id="rId18" Type="http://schemas.openxmlformats.org/officeDocument/2006/relationships/image" Target="http://www.moonstick.com/moon7.gif" TargetMode="External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image" Target="http://www.moonstick.com/moon4.gif" TargetMode="External"/><Relationship Id="rId17" Type="http://schemas.openxmlformats.org/officeDocument/2006/relationships/image" Target="../media/image22.png"/><Relationship Id="rId2" Type="http://schemas.openxmlformats.org/officeDocument/2006/relationships/image" Target="../media/image3.jpeg"/><Relationship Id="rId16" Type="http://schemas.openxmlformats.org/officeDocument/2006/relationships/image" Target="http://www.moonstick.com/moon6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moonstick.com/moon1.gif" TargetMode="External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5" Type="http://schemas.openxmlformats.org/officeDocument/2006/relationships/image" Target="../media/image21.png"/><Relationship Id="rId10" Type="http://schemas.openxmlformats.org/officeDocument/2006/relationships/image" Target="http://www.moonstick.com/moon3.gif" TargetMode="External"/><Relationship Id="rId4" Type="http://schemas.openxmlformats.org/officeDocument/2006/relationships/image" Target="http://www.moonstick.com/moon0.gif" TargetMode="External"/><Relationship Id="rId9" Type="http://schemas.openxmlformats.org/officeDocument/2006/relationships/image" Target="../media/image18.png"/><Relationship Id="rId14" Type="http://schemas.openxmlformats.org/officeDocument/2006/relationships/image" Target="http://www.moonstick.com/moon5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hyperlink" Target="http://antwrp.gsfc.nasa.gov/apod/image/9911/lunation_ajc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outer_space_exploration_q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228600" y="4876800"/>
            <a:ext cx="3962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Astronomy</a:t>
            </a:r>
          </a:p>
          <a:p>
            <a:pPr algn="ctr"/>
            <a:r>
              <a:rPr lang="en-US" sz="3600" kern="1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Page 9</a:t>
            </a: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4572000" y="228600"/>
            <a:ext cx="4267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The Moon</a:t>
            </a: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4572000" y="6324600"/>
            <a:ext cx="4572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©Mark Place, 2009-2010</a:t>
            </a:r>
          </a:p>
          <a:p>
            <a:pPr algn="ctr"/>
            <a:r>
              <a:rPr lang="en-US" sz="900" kern="10" spc="1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 www.LearnEarthScience.com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97" name="Picture 729" descr="outer_space_exploration_t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52600" y="5181600"/>
            <a:ext cx="5911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How many hours is the 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moon visible each day?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048000" y="5410200"/>
            <a:ext cx="329565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12 hours</a:t>
            </a:r>
          </a:p>
        </p:txBody>
      </p:sp>
      <p:pic>
        <p:nvPicPr>
          <p:cNvPr id="7183" name="Picture 15" descr="new moon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182" name="Picture 14" descr="young crescent moon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181" name="Picture 13" descr="first quarter moon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180" name="Picture 12" descr="waxing gibbous moon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179" name="Picture 11" descr="full moon"/>
          <p:cNvPicPr>
            <a:picLocks noChangeAspect="1" noChangeArrowheads="1"/>
          </p:cNvPicPr>
          <p:nvPr/>
        </p:nvPicPr>
        <p:blipFill>
          <a:blip r:embed="rId11" r:link="rId12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178" name="Picture 10" descr="waning gibbous moon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177" name="Picture 9" descr="last quarter moon"/>
          <p:cNvPicPr>
            <a:picLocks noChangeAspect="1" noChangeArrowheads="1"/>
          </p:cNvPicPr>
          <p:nvPr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176" name="Picture 8" descr="old crescent moon"/>
          <p:cNvPicPr>
            <a:picLocks noChangeAspect="1" noChangeArrowheads="1"/>
          </p:cNvPicPr>
          <p:nvPr/>
        </p:nvPicPr>
        <p:blipFill>
          <a:blip r:embed="rId17" r:link="rId18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175" name="Picture 7" descr="new moon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686" name="Picture 518" descr="new moon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685" name="Picture 517" descr="young crescent moon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684" name="Picture 516" descr="first quarter moon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683" name="Picture 515" descr="waxing gibbous moon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682" name="Picture 514" descr="full moon"/>
          <p:cNvPicPr>
            <a:picLocks noChangeAspect="1" noChangeArrowheads="1"/>
          </p:cNvPicPr>
          <p:nvPr/>
        </p:nvPicPr>
        <p:blipFill>
          <a:blip r:embed="rId11" r:link="rId12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681" name="Picture 513" descr="waning gibbous moon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680" name="Picture 512" descr="last quarter moon"/>
          <p:cNvPicPr>
            <a:picLocks noChangeAspect="1" noChangeArrowheads="1"/>
          </p:cNvPicPr>
          <p:nvPr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679" name="Picture 511" descr="old crescent moon"/>
          <p:cNvPicPr>
            <a:picLocks noChangeAspect="1" noChangeArrowheads="1"/>
          </p:cNvPicPr>
          <p:nvPr/>
        </p:nvPicPr>
        <p:blipFill>
          <a:blip r:embed="rId17" r:link="rId18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pic>
        <p:nvPicPr>
          <p:cNvPr id="7678" name="Picture 510" descr="new moon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886075" y="2084388"/>
            <a:ext cx="152400" cy="152400"/>
          </a:xfrm>
          <a:prstGeom prst="rect">
            <a:avLst/>
          </a:prstGeom>
          <a:noFill/>
        </p:spPr>
      </p:pic>
      <p:sp>
        <p:nvSpPr>
          <p:cNvPr id="7691" name="Rectangle 523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95" name="Rectangle 527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99" name="Rectangle 531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03" name="Rectangle 535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07" name="Rectangle 539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11" name="Rectangle 543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15" name="Rectangle 547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19" name="Rectangle 551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23" name="Rectangle 555"/>
          <p:cNvSpPr>
            <a:spLocks noChangeArrowheads="1"/>
          </p:cNvSpPr>
          <p:nvPr/>
        </p:nvSpPr>
        <p:spPr bwMode="auto">
          <a:xfrm>
            <a:off x="2886075" y="2084388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896" name="Group 728"/>
          <p:cNvGraphicFramePr>
            <a:graphicFrameLocks noGrp="1"/>
          </p:cNvGraphicFramePr>
          <p:nvPr/>
        </p:nvGraphicFramePr>
        <p:xfrm>
          <a:off x="1562100" y="228600"/>
          <a:ext cx="6019800" cy="4495800"/>
        </p:xfrm>
        <a:graphic>
          <a:graphicData uri="http://schemas.openxmlformats.org/drawingml/2006/table">
            <a:tbl>
              <a:tblPr/>
              <a:tblGrid>
                <a:gridCol w="2652713"/>
                <a:gridCol w="1595437"/>
                <a:gridCol w="1771650"/>
              </a:tblGrid>
              <a:tr h="4079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Approximate Times of Moonrise and Moonset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moonrise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 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moonset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new moon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06:00 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06:00 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waxing crescent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09:00 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09:00 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first quarter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12:00 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12:00 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waxing gibbous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03:00 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03:00 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full moon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06:00 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06:00 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waning gibbous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09:00 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09:00 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third quarter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12:00 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12:00 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waning crescent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03:00 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03:00 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new moon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06:00 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06:00 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3" grpId="1"/>
      <p:bldP spid="71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outer_space_exploration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754188" y="533400"/>
            <a:ext cx="563403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What is "waxing"?</a:t>
            </a:r>
          </a:p>
        </p:txBody>
      </p:sp>
      <p:pic>
        <p:nvPicPr>
          <p:cNvPr id="8198" name="Picture 6" descr="wax05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00200"/>
            <a:ext cx="4953000" cy="3470275"/>
          </a:xfrm>
          <a:prstGeom prst="rect">
            <a:avLst/>
          </a:prstGeom>
          <a:noFill/>
        </p:spPr>
      </p:pic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1290638" y="5334000"/>
            <a:ext cx="65627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more of the moon's </a:t>
            </a:r>
          </a:p>
          <a:p>
            <a:pPr algn="ctr"/>
            <a:r>
              <a:rPr lang="en-US" sz="3600" i="1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surface can be seen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81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0" descr="outer_space_exploration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754188" y="685800"/>
            <a:ext cx="563403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i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What is "waning"?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371600" y="4953000"/>
            <a:ext cx="65627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less of the moon's </a:t>
            </a:r>
          </a:p>
          <a:p>
            <a:pPr algn="ctr"/>
            <a:r>
              <a:rPr lang="en-US" sz="3600" i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surface can be seen</a:t>
            </a:r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1676400"/>
            <a:ext cx="8458200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2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outer_space_exploration_t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6124575" cy="266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The phases of the</a:t>
            </a:r>
          </a:p>
          <a:p>
            <a:pPr algn="ctr"/>
            <a:r>
              <a:rPr lang="en-US" sz="44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moon are what type</a:t>
            </a:r>
          </a:p>
          <a:p>
            <a:pPr algn="ctr"/>
            <a:r>
              <a:rPr lang="en-US" sz="44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of event?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271838" y="4038600"/>
            <a:ext cx="2600325" cy="2097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Cyclic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0" y="5257800"/>
            <a:ext cx="4476750" cy="1600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Going to the Moon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30670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What are these?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066800" y="1676400"/>
            <a:ext cx="1600200" cy="1752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133600" y="1447800"/>
            <a:ext cx="2819400" cy="2209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5257800" y="228600"/>
            <a:ext cx="30670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Why so many?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381000" y="5572125"/>
            <a:ext cx="83820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Why is Earth not like this?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30670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Craters</a:t>
            </a:r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>
            <a:off x="5410200" y="381000"/>
            <a:ext cx="30670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No atmosphere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381000" y="5572125"/>
            <a:ext cx="83820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weathering, erosion, atmosphere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66" dur="1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2" grpId="1" animBg="1"/>
      <p:bldP spid="12293" grpId="0" animBg="1"/>
      <p:bldP spid="12294" grpId="0" animBg="1"/>
      <p:bldP spid="12296" grpId="0" animBg="1"/>
      <p:bldP spid="12296" grpId="1" animBg="1"/>
      <p:bldP spid="12297" grpId="0" animBg="1"/>
      <p:bldP spid="12297" grpId="1" animBg="1"/>
      <p:bldP spid="12298" grpId="0" animBg="1"/>
      <p:bldP spid="12299" grpId="0" animBg="1"/>
      <p:bldP spid="123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outer_space_exploration_t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5" name="Picture 7" descr="See Explanation.  Clicking on the picture will download &#10; the highest resolution version available.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524000"/>
            <a:ext cx="3810000" cy="3810000"/>
          </a:xfrm>
          <a:prstGeom prst="rect">
            <a:avLst/>
          </a:prstGeom>
          <a:noFill/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5181600" y="5105400"/>
            <a:ext cx="3962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Astronomy</a:t>
            </a:r>
          </a:p>
          <a:p>
            <a:pPr algn="ctr"/>
            <a:r>
              <a:rPr lang="en-US" sz="3600" kern="1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Page 10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304800" y="381000"/>
            <a:ext cx="2133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Phases</a:t>
            </a:r>
          </a:p>
          <a:p>
            <a:pPr algn="ctr"/>
            <a:r>
              <a:rPr lang="en-US" sz="3600" kern="1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of the</a:t>
            </a:r>
          </a:p>
          <a:p>
            <a:pPr algn="ctr"/>
            <a:r>
              <a:rPr lang="en-US" sz="3600" kern="1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Moon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qc_lun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3200400" cy="4800600"/>
          </a:xfrm>
          <a:prstGeom prst="rect">
            <a:avLst/>
          </a:prstGeom>
          <a:noFill/>
        </p:spPr>
      </p:pic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4419600" y="381000"/>
            <a:ext cx="3933825" cy="2857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What causes</a:t>
            </a: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the phases</a:t>
            </a: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of the moon?</a:t>
            </a:r>
          </a:p>
        </p:txBody>
      </p:sp>
      <p:pic>
        <p:nvPicPr>
          <p:cNvPr id="3080" name="Picture 8" descr="Moon &amp; Earth Phase View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533400"/>
            <a:ext cx="4762500" cy="1905000"/>
          </a:xfrm>
          <a:prstGeom prst="rect">
            <a:avLst/>
          </a:prstGeom>
          <a:noFill/>
        </p:spPr>
      </p:pic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2362200" y="3048000"/>
            <a:ext cx="3933825" cy="2857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The moon's</a:t>
            </a: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revolution</a:t>
            </a:r>
          </a:p>
          <a:p>
            <a:pPr algn="ctr"/>
            <a:r>
              <a:rPr lang="en-US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around 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30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outer_space_exploration_s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666875" y="533400"/>
            <a:ext cx="5810250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How long does</a:t>
            </a:r>
          </a:p>
          <a:p>
            <a:pPr algn="ctr"/>
            <a:r>
              <a:rPr lang="en-US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one revolution of</a:t>
            </a:r>
          </a:p>
          <a:p>
            <a:pPr algn="ctr"/>
            <a:r>
              <a:rPr lang="en-US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the moon take?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2486025" y="3048000"/>
            <a:ext cx="4171950" cy="1187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27.3 days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1666875" y="4343400"/>
            <a:ext cx="5810250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How long does</a:t>
            </a:r>
          </a:p>
          <a:p>
            <a:pPr algn="ctr"/>
            <a:r>
              <a:rPr lang="en-US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one rotation of</a:t>
            </a:r>
          </a:p>
          <a:p>
            <a:pPr algn="ctr"/>
            <a:r>
              <a:rPr lang="en-US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the moon take?</a:t>
            </a:r>
          </a:p>
        </p:txBody>
      </p:sp>
      <p:sp>
        <p:nvSpPr>
          <p:cNvPr id="4108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15200" y="6096000"/>
            <a:ext cx="1828800" cy="762000"/>
          </a:xfrm>
          <a:prstGeom prst="cloudCallout">
            <a:avLst>
              <a:gd name="adj1" fmla="val -80468"/>
              <a:gd name="adj2" fmla="val 30208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180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419975" y="6292850"/>
            <a:ext cx="1484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ESRTs p15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outer_space_exploration_s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15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BackPrevious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533400"/>
            <a:ext cx="76962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2819400" y="5257800"/>
            <a:ext cx="7620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3657600" y="5257800"/>
            <a:ext cx="9144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outer_space_exploration_p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666875" y="762000"/>
            <a:ext cx="5810250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latin typeface="Arial Black"/>
              </a:rPr>
              <a:t>What phenomenon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latin typeface="Arial Black"/>
              </a:rPr>
              <a:t>does this explain?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957263" y="3200400"/>
            <a:ext cx="7229475" cy="2895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We only ever see one </a:t>
            </a:r>
          </a:p>
          <a:p>
            <a:pPr algn="ctr"/>
            <a:r>
              <a:rPr lang="en-US" sz="3600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side of the moon.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outer_space_exploration_t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609600" y="1676400"/>
            <a:ext cx="8115300" cy="3228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spc="1201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Why does the moon</a:t>
            </a:r>
          </a:p>
          <a:p>
            <a:pPr algn="ctr"/>
            <a:r>
              <a:rPr lang="en-US" sz="6000" kern="10" spc="1201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rise later each day?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1828800"/>
            <a:ext cx="78057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</a:rPr>
              <a:t>because as the Earth</a:t>
            </a:r>
          </a:p>
          <a:p>
            <a:pPr algn="ctr"/>
            <a:r>
              <a:rPr lang="en-US" sz="6000" b="1">
                <a:solidFill>
                  <a:schemeClr val="bg1"/>
                </a:solidFill>
              </a:rPr>
              <a:t>rotates, the moon </a:t>
            </a:r>
          </a:p>
          <a:p>
            <a:pPr algn="ctr"/>
            <a:r>
              <a:rPr lang="en-US" sz="6000" b="1">
                <a:solidFill>
                  <a:schemeClr val="bg1"/>
                </a:solidFill>
              </a:rPr>
              <a:t>revolves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51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waxgib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2438400" cy="2438400"/>
          </a:xfrm>
          <a:prstGeom prst="rect">
            <a:avLst/>
          </a:prstGeom>
          <a:noFill/>
        </p:spPr>
      </p:pic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79819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What phase of the moon is this?</a:t>
            </a:r>
          </a:p>
        </p:txBody>
      </p:sp>
      <p:pic>
        <p:nvPicPr>
          <p:cNvPr id="6156" name="Picture 12" descr="19990518fu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447800"/>
            <a:ext cx="1317625" cy="2438400"/>
          </a:xfrm>
          <a:prstGeom prst="rect">
            <a:avLst/>
          </a:prstGeom>
          <a:noFill/>
        </p:spPr>
      </p:pic>
      <p:pic>
        <p:nvPicPr>
          <p:cNvPr id="6158" name="Picture 14" descr="Moon%20first%20quarter%20Mike%20Israe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447800"/>
            <a:ext cx="2419350" cy="2438400"/>
          </a:xfrm>
          <a:prstGeom prst="rect">
            <a:avLst/>
          </a:prstGeom>
          <a:noFill/>
        </p:spPr>
      </p:pic>
      <p:sp>
        <p:nvSpPr>
          <p:cNvPr id="6159" name="WordArt 15"/>
          <p:cNvSpPr>
            <a:spLocks noChangeArrowheads="1" noChangeShapeType="1" noTextEdit="1"/>
          </p:cNvSpPr>
          <p:nvPr/>
        </p:nvSpPr>
        <p:spPr bwMode="auto">
          <a:xfrm>
            <a:off x="762000" y="4191000"/>
            <a:ext cx="24003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New 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Gibbous</a:t>
            </a: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3352800" y="4191000"/>
            <a:ext cx="24003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New 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Crescent</a:t>
            </a:r>
          </a:p>
        </p:txBody>
      </p:sp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6096000" y="4191000"/>
            <a:ext cx="24003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3rd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Quarter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  <p:bldP spid="6160" grpId="0" animBg="1"/>
      <p:bldP spid="616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262</Words>
  <Application>Microsoft Office PowerPoint</Application>
  <PresentationFormat>On-screen Show (4:3)</PresentationFormat>
  <Paragraphs>101</Paragraphs>
  <Slides>14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Verdana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www.LearnEarthScience.com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Moon</dc:title>
  <dc:subject>Astronomy</dc:subject>
  <dc:creator>Mark Place</dc:creator>
  <cp:lastModifiedBy>Saint Peter's</cp:lastModifiedBy>
  <cp:revision>45</cp:revision>
  <dcterms:created xsi:type="dcterms:W3CDTF">2005-03-16T02:18:35Z</dcterms:created>
  <dcterms:modified xsi:type="dcterms:W3CDTF">2013-12-04T14:24:49Z</dcterms:modified>
</cp:coreProperties>
</file>