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86" r:id="rId4"/>
    <p:sldId id="261" r:id="rId5"/>
    <p:sldId id="259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>
      <p:cViewPr varScale="1">
        <p:scale>
          <a:sx n="69" d="100"/>
          <a:sy n="69" d="100"/>
        </p:scale>
        <p:origin x="-564" y="-108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4FF777-5E6C-4A48-86CA-967BCD8FF6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8E4659-4FE7-4E08-87F3-2B6487BA9A95}" type="slidenum">
              <a:rPr lang="en-US"/>
              <a:pPr/>
              <a:t>1</a:t>
            </a:fld>
            <a:endParaRPr lang="en-US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97E20-524F-4FC0-8BFC-0805D374C2B0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5287A-5F54-4660-948C-1186A120A1B3}" type="slidenum">
              <a:rPr lang="en-US"/>
              <a:pPr/>
              <a:t>11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BD2FC-7CEE-4301-9C28-890F53BCC8FB}" type="slidenum">
              <a:rPr lang="en-US"/>
              <a:pPr/>
              <a:t>12</a:t>
            </a:fld>
            <a:endParaRPr lang="en-US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F978F-517C-4EB5-BEE0-48F405329556}" type="slidenum">
              <a:rPr lang="en-US"/>
              <a:pPr/>
              <a:t>13</a:t>
            </a:fld>
            <a:endParaRPr lang="en-US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A6164-72D1-4EDF-9D2A-18723A27FB62}" type="slidenum">
              <a:rPr lang="en-US"/>
              <a:pPr/>
              <a:t>14</a:t>
            </a:fld>
            <a:endParaRPr lang="en-US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42886-0E0C-4661-9BC3-D16BB63C426B}" type="slidenum">
              <a:rPr lang="en-US"/>
              <a:pPr/>
              <a:t>15</a:t>
            </a:fld>
            <a:endParaRPr lang="en-US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022B2-8439-481C-8BDB-9151F49DB8F6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41D1A-0FE6-4BE9-ACC7-45FF0ED37CD0}" type="slidenum">
              <a:rPr lang="en-US"/>
              <a:pPr/>
              <a:t>17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88D9AA-4375-491B-9AA2-0DB54A9E992B}" type="slidenum">
              <a:rPr lang="en-US"/>
              <a:pPr/>
              <a:t>18</a:t>
            </a:fld>
            <a:endParaRPr 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6765A-364B-44C4-ADA7-B11BB641AADF}" type="slidenum">
              <a:rPr lang="en-US"/>
              <a:pPr/>
              <a:t>19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826E9-E0E9-403F-8479-13732BDD2373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99B68-2EB0-4BD1-A828-F50F1195CD87}" type="slidenum">
              <a:rPr lang="en-US"/>
              <a:pPr/>
              <a:t>20</a:t>
            </a:fld>
            <a:endParaRPr 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F029C-97E9-429E-96C4-38B7839AF8A8}" type="slidenum">
              <a:rPr lang="en-US"/>
              <a:pPr/>
              <a:t>21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6BACC-2C6E-4426-B912-8467160D7130}" type="slidenum">
              <a:rPr lang="en-US"/>
              <a:pPr/>
              <a:t>22</a:t>
            </a:fld>
            <a:endParaRPr 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1DC93-CA2C-4A7C-9DDE-629FC88E6EDC}" type="slidenum">
              <a:rPr lang="en-US"/>
              <a:pPr/>
              <a:t>23</a:t>
            </a:fld>
            <a:endParaRPr 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B515F-5577-438B-BDDE-2A65F825CEC2}" type="slidenum">
              <a:rPr lang="en-US"/>
              <a:pPr/>
              <a:t>24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104EA-28C3-4C41-88CD-83E2D09C4024}" type="slidenum">
              <a:rPr lang="en-US"/>
              <a:pPr/>
              <a:t>25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6DEB12-4DF1-4265-9B84-95C6C80F5519}" type="slidenum">
              <a:rPr lang="en-US"/>
              <a:pPr/>
              <a:t>26</a:t>
            </a:fld>
            <a:endParaRPr 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75CB7-9C3E-40D9-9350-70AD299EFB78}" type="slidenum">
              <a:rPr lang="en-US"/>
              <a:pPr/>
              <a:t>27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07F2CF-41C4-4C52-B108-1E187689AE34}" type="slidenum">
              <a:rPr lang="en-US"/>
              <a:pPr/>
              <a:t>3</a:t>
            </a:fld>
            <a:endParaRPr lang="en-US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DCDBAB-7991-4A09-8885-45514791D316}" type="slidenum">
              <a:rPr lang="en-US"/>
              <a:pPr/>
              <a:t>4</a:t>
            </a:fld>
            <a:endParaRPr lang="en-US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5976B-3562-432A-9661-C1AE487E2D6E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9E13D-E3F7-4420-9401-3353E0D626D5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5E5FF-18DF-471B-8AFB-CD3D5A598D87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D3737-55B9-465B-9EA3-09E5CA1EDE0B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E059E-2BE7-4F6F-9356-2347B76DE3E6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4495800"/>
            <a:ext cx="7772400" cy="76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105400"/>
            <a:ext cx="6400800" cy="4572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9D9F07-27A4-4482-ADB1-CEA34CC70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3F09E-A94E-48DB-A93C-6F63C7FFBC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14478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1143000"/>
            <a:ext cx="41910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FBC28-526C-456C-BBF0-DE5F5ABBD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143000"/>
            <a:ext cx="579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0" y="2133600"/>
            <a:ext cx="57912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20CFE1-88F7-48CF-AB6C-6FA79B77D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6304D-716C-420F-885F-55B9797E6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02C55-1EA8-40C0-8365-B9197CD1F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2133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33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840AB-B13B-4856-ABBA-0FF21556BF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0F446-350C-4682-9721-AA1C9D1EB4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B283F-AFCB-4BE8-B727-E938919C4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8F87E-58CA-4470-BACC-65AF7FF44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A904-785E-4121-A28E-6A953B6D5A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DC3F7-3482-458B-B21F-D144E1070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579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2133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DB2025-F991-4876-BA05-752D256AA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www.learnearthscience.com/pages/For_Teachers/PowerPoints/plateboundaries/cutmymilk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hyperlink" Target="http://www.learnearthscience.com/pages/For_Teachers/PowerPoints/plateboundaries/fighttothedeath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hyperlink" Target="http://www.learnearthscience.com/pages/For_Teachers/PowerPoints/plateboundaries/murder7.mp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hyperlink" Target="http://www2.wwnorton.com/college/geo/egeo/flash/2_6.sw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2.wwnorton.com/college/geo/egeo/flash/2_1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hyperlink" Target="http://www.learnearthscience.com/pages/For_Teachers/PowerPoints/plateboundaries/nopickles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http://www2.wwnorton.com/college/geo/egeo/flash/2_5.swf" TargetMode="Externa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www.learnearthscience.com/pages/For_Teachers/PowerPoints/plateboundaries/activegrenades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wwnorton.com/college/geo/egeo/flash/2_5.swf" TargetMode="Externa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86000"/>
            <a:ext cx="6629400" cy="762000"/>
          </a:xfrm>
        </p:spPr>
        <p:txBody>
          <a:bodyPr/>
          <a:lstStyle/>
          <a:p>
            <a:r>
              <a:rPr lang="en-US" sz="7200">
                <a:solidFill>
                  <a:schemeClr val="tx1"/>
                </a:solidFill>
              </a:rPr>
              <a:t>Plate Tectonics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057400" y="3429000"/>
            <a:ext cx="51816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Tectonics NOTES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page 6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343400" y="6248400"/>
            <a:ext cx="4572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©Mark Place, 2009-2010</a:t>
            </a:r>
          </a:p>
          <a:p>
            <a:pPr algn="ctr"/>
            <a:r>
              <a:rPr lang="en-US" sz="900" kern="10" spc="18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www.LearnEarthScience.com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ap, Plate Tectonics World 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857250"/>
            <a:ext cx="8181975" cy="5143500"/>
          </a:xfrm>
          <a:prstGeom prst="rect">
            <a:avLst/>
          </a:prstGeom>
          <a:noFill/>
        </p:spPr>
      </p:pic>
      <p:sp>
        <p:nvSpPr>
          <p:cNvPr id="12293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Fig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3363"/>
            <a:ext cx="2130425" cy="3195637"/>
          </a:xfrm>
          <a:prstGeom prst="rect">
            <a:avLst/>
          </a:prstGeom>
          <a:noFill/>
        </p:spPr>
      </p:pic>
      <p:pic>
        <p:nvPicPr>
          <p:cNvPr id="13320" name="Picture 8" descr="Fig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447800"/>
            <a:ext cx="5959475" cy="4568825"/>
          </a:xfrm>
          <a:prstGeom prst="rect">
            <a:avLst/>
          </a:prstGeom>
          <a:noFill/>
        </p:spPr>
      </p:pic>
      <p:sp>
        <p:nvSpPr>
          <p:cNvPr id="13321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topo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3" y="120650"/>
            <a:ext cx="3905250" cy="3838575"/>
          </a:xfrm>
          <a:prstGeom prst="rect">
            <a:avLst/>
          </a:prstGeom>
          <a:noFill/>
        </p:spPr>
      </p:pic>
      <p:pic>
        <p:nvPicPr>
          <p:cNvPr id="14343" name="Picture 7" descr="Fig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514600"/>
            <a:ext cx="5105400" cy="3744913"/>
          </a:xfrm>
          <a:prstGeom prst="rect">
            <a:avLst/>
          </a:prstGeom>
          <a:noFill/>
        </p:spPr>
      </p:pic>
      <p:sp>
        <p:nvSpPr>
          <p:cNvPr id="14344" name="AutoShape 8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3852863" cy="161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 to the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next question...</a:t>
            </a:r>
          </a:p>
        </p:txBody>
      </p:sp>
      <p:pic>
        <p:nvPicPr>
          <p:cNvPr id="15365" name="Picture 5" descr="soccerball_spinning_fire_trail_hg_cl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86000"/>
            <a:ext cx="3333750" cy="28860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457200"/>
            <a:ext cx="5791200" cy="11430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How do oceanic and continental crust compare with regard to thickness and density?</a:t>
            </a:r>
          </a:p>
        </p:txBody>
      </p:sp>
      <p:graphicFrame>
        <p:nvGraphicFramePr>
          <p:cNvPr id="20551" name="Group 71"/>
          <p:cNvGraphicFramePr>
            <a:graphicFrameLocks noGrp="1"/>
          </p:cNvGraphicFramePr>
          <p:nvPr>
            <p:ph idx="1"/>
          </p:nvPr>
        </p:nvGraphicFramePr>
        <p:xfrm>
          <a:off x="2286000" y="2743200"/>
          <a:ext cx="6137275" cy="3429000"/>
        </p:xfrm>
        <a:graphic>
          <a:graphicData uri="http://schemas.openxmlformats.org/drawingml/2006/table">
            <a:tbl>
              <a:tblPr/>
              <a:tblGrid>
                <a:gridCol w="1184275"/>
                <a:gridCol w="2487613"/>
                <a:gridCol w="2465387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continental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oceanic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Density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(ESRTs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pg 10)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thickness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46" name="WordArt 66"/>
          <p:cNvSpPr>
            <a:spLocks noChangeArrowheads="1" noChangeShapeType="1" noTextEdit="1"/>
          </p:cNvSpPr>
          <p:nvPr/>
        </p:nvSpPr>
        <p:spPr bwMode="auto">
          <a:xfrm>
            <a:off x="6019800" y="3429000"/>
            <a:ext cx="22383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high</a:t>
            </a:r>
          </a:p>
        </p:txBody>
      </p:sp>
      <p:sp>
        <p:nvSpPr>
          <p:cNvPr id="20547" name="WordArt 67"/>
          <p:cNvSpPr>
            <a:spLocks noChangeArrowheads="1" noChangeShapeType="1" noTextEdit="1"/>
          </p:cNvSpPr>
          <p:nvPr/>
        </p:nvSpPr>
        <p:spPr bwMode="auto">
          <a:xfrm>
            <a:off x="3529013" y="3581400"/>
            <a:ext cx="22383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low</a:t>
            </a:r>
          </a:p>
        </p:txBody>
      </p:sp>
      <p:sp>
        <p:nvSpPr>
          <p:cNvPr id="20548" name="WordArt 68"/>
          <p:cNvSpPr>
            <a:spLocks noChangeArrowheads="1" noChangeShapeType="1" noTextEdit="1"/>
          </p:cNvSpPr>
          <p:nvPr/>
        </p:nvSpPr>
        <p:spPr bwMode="auto">
          <a:xfrm>
            <a:off x="6096000" y="4800600"/>
            <a:ext cx="22383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thin</a:t>
            </a:r>
          </a:p>
        </p:txBody>
      </p:sp>
      <p:sp>
        <p:nvSpPr>
          <p:cNvPr id="20549" name="WordArt 69"/>
          <p:cNvSpPr>
            <a:spLocks noChangeArrowheads="1" noChangeShapeType="1" noTextEdit="1"/>
          </p:cNvSpPr>
          <p:nvPr/>
        </p:nvSpPr>
        <p:spPr bwMode="auto">
          <a:xfrm>
            <a:off x="3529013" y="4876800"/>
            <a:ext cx="22383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thick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05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05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5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6" grpId="0" animBg="1"/>
      <p:bldP spid="20547" grpId="0" animBg="1"/>
      <p:bldP spid="20548" grpId="0" animBg="1"/>
      <p:bldP spid="205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4648200" y="2438400"/>
            <a:ext cx="3852863" cy="161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 to the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next question...</a:t>
            </a:r>
          </a:p>
        </p:txBody>
      </p:sp>
      <p:pic>
        <p:nvPicPr>
          <p:cNvPr id="22533" name="Picture 5" descr="teen_boy_giant_backpack_hg_cl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09800"/>
            <a:ext cx="30289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6629400" cy="1143000"/>
          </a:xfrm>
        </p:spPr>
        <p:txBody>
          <a:bodyPr/>
          <a:lstStyle/>
          <a:p>
            <a:r>
              <a:rPr lang="en-US" sz="3600" b="1">
                <a:solidFill>
                  <a:schemeClr val="tx1"/>
                </a:solidFill>
              </a:rPr>
              <a:t>What are the primary rocks which make up the continental and oceanic crusts?</a:t>
            </a:r>
          </a:p>
        </p:txBody>
      </p:sp>
      <p:graphicFrame>
        <p:nvGraphicFramePr>
          <p:cNvPr id="23628" name="Group 76"/>
          <p:cNvGraphicFramePr>
            <a:graphicFrameLocks noGrp="1"/>
          </p:cNvGraphicFramePr>
          <p:nvPr>
            <p:ph idx="1"/>
          </p:nvPr>
        </p:nvGraphicFramePr>
        <p:xfrm>
          <a:off x="1981200" y="2133600"/>
          <a:ext cx="6096000" cy="4213225"/>
        </p:xfrm>
        <a:graphic>
          <a:graphicData uri="http://schemas.openxmlformats.org/drawingml/2006/table">
            <a:tbl>
              <a:tblPr/>
              <a:tblGrid>
                <a:gridCol w="3200400"/>
                <a:gridCol w="28956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continental crust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oceanic crust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9" name="WordArt 67"/>
          <p:cNvSpPr>
            <a:spLocks noChangeArrowheads="1" noChangeShapeType="1" noTextEdit="1"/>
          </p:cNvSpPr>
          <p:nvPr/>
        </p:nvSpPr>
        <p:spPr bwMode="auto">
          <a:xfrm>
            <a:off x="5410200" y="5334000"/>
            <a:ext cx="24384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basalt</a:t>
            </a:r>
          </a:p>
        </p:txBody>
      </p:sp>
      <p:sp>
        <p:nvSpPr>
          <p:cNvPr id="23620" name="WordArt 68"/>
          <p:cNvSpPr>
            <a:spLocks noChangeArrowheads="1" noChangeShapeType="1" noTextEdit="1"/>
          </p:cNvSpPr>
          <p:nvPr/>
        </p:nvSpPr>
        <p:spPr bwMode="auto">
          <a:xfrm>
            <a:off x="2209800" y="5257800"/>
            <a:ext cx="24384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granite</a:t>
            </a:r>
          </a:p>
        </p:txBody>
      </p:sp>
      <p:sp>
        <p:nvSpPr>
          <p:cNvPr id="23621" name="Text Box 69"/>
          <p:cNvSpPr txBox="1">
            <a:spLocks noChangeArrowheads="1"/>
          </p:cNvSpPr>
          <p:nvPr/>
        </p:nvSpPr>
        <p:spPr bwMode="auto">
          <a:xfrm>
            <a:off x="2041525" y="3389313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22" name="Text Box 70"/>
          <p:cNvSpPr txBox="1">
            <a:spLocks noChangeArrowheads="1"/>
          </p:cNvSpPr>
          <p:nvPr/>
        </p:nvSpPr>
        <p:spPr bwMode="auto">
          <a:xfrm>
            <a:off x="5257800" y="3429000"/>
            <a:ext cx="28892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High density, dark-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colored, fine-grained, 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mafic igneous rock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23625" name="Text Box 73"/>
          <p:cNvSpPr txBox="1">
            <a:spLocks noChangeArrowheads="1"/>
          </p:cNvSpPr>
          <p:nvPr/>
        </p:nvSpPr>
        <p:spPr bwMode="auto">
          <a:xfrm>
            <a:off x="2057400" y="3429000"/>
            <a:ext cx="30845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Low-density, light-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colored, coarse-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grained, felsic, igneous </a:t>
            </a:r>
          </a:p>
          <a:p>
            <a:pPr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rock</a:t>
            </a:r>
          </a:p>
          <a:p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19" grpId="0" animBg="1"/>
      <p:bldP spid="236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3852863" cy="161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 to the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next question...</a:t>
            </a:r>
          </a:p>
        </p:txBody>
      </p:sp>
      <p:pic>
        <p:nvPicPr>
          <p:cNvPr id="24581" name="Picture 5" descr="smart_guy_using_a_computer_hg_cl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0"/>
            <a:ext cx="3333750" cy="27813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1790700" y="304800"/>
            <a:ext cx="5753100" cy="1371600"/>
          </a:xfrm>
          <a:solidFill>
            <a:schemeClr val="tx2"/>
          </a:solidFill>
          <a:ln/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What are these types 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of plate boundaries?</a:t>
            </a:r>
            <a:r>
              <a:rPr lang="en-US">
                <a:solidFill>
                  <a:srgbClr val="0000FF"/>
                </a:solidFill>
              </a:rPr>
              <a:t>  </a:t>
            </a:r>
            <a:endParaRPr lang="en-US">
              <a:solidFill>
                <a:srgbClr val="0000FF"/>
              </a:solidFill>
              <a:hlinkClick r:id="rId4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676400" y="1905000"/>
            <a:ext cx="5943600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What are the key 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characteristics for each?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676400" y="3657600"/>
            <a:ext cx="5943600" cy="1311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itchFamily="18" charset="0"/>
              </a:rPr>
              <a:t>Give an example of where each can be found.</a:t>
            </a:r>
          </a:p>
        </p:txBody>
      </p:sp>
      <p:pic>
        <p:nvPicPr>
          <p:cNvPr id="38919" name="Picture 7" descr="demo_md_cl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5486400"/>
            <a:ext cx="1152525" cy="5286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"/>
            <a:ext cx="5029200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Oval 6"/>
          <p:cNvSpPr>
            <a:spLocks noChangeArrowheads="1"/>
          </p:cNvSpPr>
          <p:nvPr/>
        </p:nvSpPr>
        <p:spPr bwMode="auto">
          <a:xfrm rot="1882506">
            <a:off x="4010025" y="207963"/>
            <a:ext cx="762000" cy="1447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 rot="700239">
            <a:off x="5638800" y="304800"/>
            <a:ext cx="1114425" cy="1447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1790700" y="5791200"/>
            <a:ext cx="5715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Peru-Chile Trench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342900" y="3429000"/>
            <a:ext cx="8610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oceanic-continental convergent boundary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381000" y="47244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trenches, volcanoes, deep earthquakes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  <p:bldP spid="25608" grpId="0" animBg="1"/>
      <p:bldP spid="25610" grpId="0" animBg="1"/>
      <p:bldP spid="256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705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What is the 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Theory of Continental Drift?</a:t>
            </a:r>
          </a:p>
        </p:txBody>
      </p:sp>
      <p:pic>
        <p:nvPicPr>
          <p:cNvPr id="5139" name="Picture 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133600"/>
            <a:ext cx="5486400" cy="30273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782763" y="228600"/>
            <a:ext cx="5730875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8686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continental-continental convergent boundary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 rot="2881032">
            <a:off x="3200400" y="-76200"/>
            <a:ext cx="762000" cy="1828800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2773363" y="5943600"/>
            <a:ext cx="3748087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Himalayas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1905000" y="4800600"/>
            <a:ext cx="548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mountain building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  <p:bldP spid="26631" grpId="0" animBg="1"/>
      <p:bldP spid="266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sanandrea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8600" y="1306513"/>
            <a:ext cx="386715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4648200" y="5334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transform fault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 rot="4559779">
            <a:off x="1752600" y="2906713"/>
            <a:ext cx="762000" cy="1981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4648200" y="5029200"/>
            <a:ext cx="411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San Andreas Fault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4648200" y="20574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slide past one another</a:t>
            </a: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4648200" y="3429000"/>
            <a:ext cx="4114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shallow earthquakes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7" grpId="0" animBg="1"/>
      <p:bldP spid="276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2514600" y="304800"/>
          <a:ext cx="4648200" cy="3325813"/>
        </p:xfrm>
        <a:graphic>
          <a:graphicData uri="http://schemas.openxmlformats.org/presentationml/2006/ole">
            <p:oleObj spid="_x0000_s28684" name="Bitmap Image" r:id="rId4" imgW="3304762" imgH="2362530" progId="Paint.Picture">
              <p:embed/>
            </p:oleObj>
          </a:graphicData>
        </a:graphic>
      </p:graphicFrame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381000" y="4038600"/>
            <a:ext cx="8534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divergent plate boundary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 rot="5400000">
            <a:off x="4514850" y="-514350"/>
            <a:ext cx="762000" cy="42291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533400" y="5867400"/>
            <a:ext cx="822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Mid-Atlantic Ridge</a:t>
            </a: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381000" y="5029200"/>
            <a:ext cx="853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new crust is made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3852863" cy="161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On to the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next question...</a:t>
            </a:r>
          </a:p>
        </p:txBody>
      </p:sp>
      <p:pic>
        <p:nvPicPr>
          <p:cNvPr id="29701" name="Picture 5" descr="hick_kick_dancing_hg_cl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447800"/>
            <a:ext cx="302895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705600" cy="1143000"/>
          </a:xfrm>
        </p:spPr>
        <p:txBody>
          <a:bodyPr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What happens to the age of oceanic crust as distance increases from a ridge?</a:t>
            </a:r>
          </a:p>
        </p:txBody>
      </p:sp>
      <p:pic>
        <p:nvPicPr>
          <p:cNvPr id="30730" name="Picture 10" descr="age_strip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905000"/>
            <a:ext cx="3597275" cy="4953000"/>
          </a:xfrm>
          <a:prstGeom prst="rect">
            <a:avLst/>
          </a:prstGeom>
          <a:noFill/>
        </p:spPr>
      </p:pic>
      <p:pic>
        <p:nvPicPr>
          <p:cNvPr id="30731" name="Picture 11" descr="demo_md_clr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657600"/>
            <a:ext cx="1152525" cy="5286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4648200" cy="3228975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429000"/>
            <a:ext cx="5715000" cy="3165475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1473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359150"/>
            <a:ext cx="2012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1">
                <a:cs typeface="Times New Roman" pitchFamily="18" charset="0"/>
              </a:rPr>
              <a:t>		</a:t>
            </a:r>
            <a:endParaRPr lang="en-US"/>
          </a:p>
        </p:txBody>
      </p:sp>
      <p:sp>
        <p:nvSpPr>
          <p:cNvPr id="34828" name="Freeform 12"/>
          <p:cNvSpPr>
            <a:spLocks/>
          </p:cNvSpPr>
          <p:nvPr/>
        </p:nvSpPr>
        <p:spPr bwMode="auto">
          <a:xfrm rot="10800000">
            <a:off x="4400550" y="3657600"/>
            <a:ext cx="4094163" cy="1914525"/>
          </a:xfrm>
          <a:custGeom>
            <a:avLst/>
            <a:gdLst/>
            <a:ahLst/>
            <a:cxnLst>
              <a:cxn ang="0">
                <a:pos x="0" y="1215"/>
              </a:cxn>
              <a:cxn ang="0">
                <a:pos x="81" y="1089"/>
              </a:cxn>
              <a:cxn ang="0">
                <a:pos x="144" y="981"/>
              </a:cxn>
              <a:cxn ang="0">
                <a:pos x="234" y="864"/>
              </a:cxn>
              <a:cxn ang="0">
                <a:pos x="333" y="720"/>
              </a:cxn>
              <a:cxn ang="0">
                <a:pos x="378" y="585"/>
              </a:cxn>
              <a:cxn ang="0">
                <a:pos x="396" y="522"/>
              </a:cxn>
              <a:cxn ang="0">
                <a:pos x="711" y="324"/>
              </a:cxn>
              <a:cxn ang="0">
                <a:pos x="846" y="261"/>
              </a:cxn>
              <a:cxn ang="0">
                <a:pos x="900" y="198"/>
              </a:cxn>
              <a:cxn ang="0">
                <a:pos x="1044" y="108"/>
              </a:cxn>
              <a:cxn ang="0">
                <a:pos x="1125" y="81"/>
              </a:cxn>
              <a:cxn ang="0">
                <a:pos x="1260" y="0"/>
              </a:cxn>
              <a:cxn ang="0">
                <a:pos x="1485" y="27"/>
              </a:cxn>
              <a:cxn ang="0">
                <a:pos x="1674" y="135"/>
              </a:cxn>
              <a:cxn ang="0">
                <a:pos x="1737" y="153"/>
              </a:cxn>
              <a:cxn ang="0">
                <a:pos x="1791" y="198"/>
              </a:cxn>
              <a:cxn ang="0">
                <a:pos x="1809" y="225"/>
              </a:cxn>
              <a:cxn ang="0">
                <a:pos x="1836" y="243"/>
              </a:cxn>
              <a:cxn ang="0">
                <a:pos x="1881" y="297"/>
              </a:cxn>
              <a:cxn ang="0">
                <a:pos x="1935" y="324"/>
              </a:cxn>
              <a:cxn ang="0">
                <a:pos x="1989" y="369"/>
              </a:cxn>
              <a:cxn ang="0">
                <a:pos x="2070" y="486"/>
              </a:cxn>
              <a:cxn ang="0">
                <a:pos x="2106" y="540"/>
              </a:cxn>
              <a:cxn ang="0">
                <a:pos x="2205" y="675"/>
              </a:cxn>
              <a:cxn ang="0">
                <a:pos x="2304" y="810"/>
              </a:cxn>
              <a:cxn ang="0">
                <a:pos x="2367" y="873"/>
              </a:cxn>
              <a:cxn ang="0">
                <a:pos x="2439" y="945"/>
              </a:cxn>
              <a:cxn ang="0">
                <a:pos x="2484" y="1026"/>
              </a:cxn>
              <a:cxn ang="0">
                <a:pos x="2502" y="1053"/>
              </a:cxn>
              <a:cxn ang="0">
                <a:pos x="2520" y="1080"/>
              </a:cxn>
              <a:cxn ang="0">
                <a:pos x="2547" y="1170"/>
              </a:cxn>
              <a:cxn ang="0">
                <a:pos x="2574" y="1188"/>
              </a:cxn>
              <a:cxn ang="0">
                <a:pos x="2574" y="1224"/>
              </a:cxn>
            </a:cxnLst>
            <a:rect l="0" t="0" r="r" b="b"/>
            <a:pathLst>
              <a:path w="2579" h="1224">
                <a:moveTo>
                  <a:pt x="0" y="1215"/>
                </a:moveTo>
                <a:cubicBezTo>
                  <a:pt x="16" y="1168"/>
                  <a:pt x="52" y="1128"/>
                  <a:pt x="81" y="1089"/>
                </a:cubicBezTo>
                <a:cubicBezTo>
                  <a:pt x="94" y="1049"/>
                  <a:pt x="114" y="1011"/>
                  <a:pt x="144" y="981"/>
                </a:cubicBezTo>
                <a:cubicBezTo>
                  <a:pt x="160" y="934"/>
                  <a:pt x="203" y="902"/>
                  <a:pt x="234" y="864"/>
                </a:cubicBezTo>
                <a:cubicBezTo>
                  <a:pt x="253" y="806"/>
                  <a:pt x="306" y="774"/>
                  <a:pt x="333" y="720"/>
                </a:cubicBezTo>
                <a:cubicBezTo>
                  <a:pt x="346" y="630"/>
                  <a:pt x="333" y="676"/>
                  <a:pt x="378" y="585"/>
                </a:cubicBezTo>
                <a:cubicBezTo>
                  <a:pt x="388" y="565"/>
                  <a:pt x="383" y="540"/>
                  <a:pt x="396" y="522"/>
                </a:cubicBezTo>
                <a:cubicBezTo>
                  <a:pt x="466" y="422"/>
                  <a:pt x="607" y="376"/>
                  <a:pt x="711" y="324"/>
                </a:cubicBezTo>
                <a:cubicBezTo>
                  <a:pt x="757" y="301"/>
                  <a:pt x="796" y="274"/>
                  <a:pt x="846" y="261"/>
                </a:cubicBezTo>
                <a:cubicBezTo>
                  <a:pt x="858" y="226"/>
                  <a:pt x="864" y="210"/>
                  <a:pt x="900" y="198"/>
                </a:cubicBezTo>
                <a:cubicBezTo>
                  <a:pt x="940" y="158"/>
                  <a:pt x="993" y="131"/>
                  <a:pt x="1044" y="108"/>
                </a:cubicBezTo>
                <a:cubicBezTo>
                  <a:pt x="1070" y="96"/>
                  <a:pt x="1101" y="97"/>
                  <a:pt x="1125" y="81"/>
                </a:cubicBezTo>
                <a:cubicBezTo>
                  <a:pt x="1169" y="52"/>
                  <a:pt x="1210" y="17"/>
                  <a:pt x="1260" y="0"/>
                </a:cubicBezTo>
                <a:cubicBezTo>
                  <a:pt x="1327" y="4"/>
                  <a:pt x="1417" y="0"/>
                  <a:pt x="1485" y="27"/>
                </a:cubicBezTo>
                <a:cubicBezTo>
                  <a:pt x="1554" y="55"/>
                  <a:pt x="1612" y="94"/>
                  <a:pt x="1674" y="135"/>
                </a:cubicBezTo>
                <a:cubicBezTo>
                  <a:pt x="1692" y="147"/>
                  <a:pt x="1716" y="146"/>
                  <a:pt x="1737" y="153"/>
                </a:cubicBezTo>
                <a:cubicBezTo>
                  <a:pt x="1781" y="219"/>
                  <a:pt x="1722" y="141"/>
                  <a:pt x="1791" y="198"/>
                </a:cubicBezTo>
                <a:cubicBezTo>
                  <a:pt x="1799" y="205"/>
                  <a:pt x="1801" y="217"/>
                  <a:pt x="1809" y="225"/>
                </a:cubicBezTo>
                <a:cubicBezTo>
                  <a:pt x="1817" y="233"/>
                  <a:pt x="1827" y="237"/>
                  <a:pt x="1836" y="243"/>
                </a:cubicBezTo>
                <a:cubicBezTo>
                  <a:pt x="1849" y="263"/>
                  <a:pt x="1860" y="283"/>
                  <a:pt x="1881" y="297"/>
                </a:cubicBezTo>
                <a:cubicBezTo>
                  <a:pt x="1962" y="351"/>
                  <a:pt x="1850" y="253"/>
                  <a:pt x="1935" y="324"/>
                </a:cubicBezTo>
                <a:cubicBezTo>
                  <a:pt x="2004" y="382"/>
                  <a:pt x="1922" y="324"/>
                  <a:pt x="1989" y="369"/>
                </a:cubicBezTo>
                <a:cubicBezTo>
                  <a:pt x="2016" y="409"/>
                  <a:pt x="2041" y="448"/>
                  <a:pt x="2070" y="486"/>
                </a:cubicBezTo>
                <a:cubicBezTo>
                  <a:pt x="2087" y="538"/>
                  <a:pt x="2067" y="489"/>
                  <a:pt x="2106" y="540"/>
                </a:cubicBezTo>
                <a:cubicBezTo>
                  <a:pt x="2141" y="585"/>
                  <a:pt x="2164" y="634"/>
                  <a:pt x="2205" y="675"/>
                </a:cubicBezTo>
                <a:cubicBezTo>
                  <a:pt x="2222" y="726"/>
                  <a:pt x="2259" y="780"/>
                  <a:pt x="2304" y="810"/>
                </a:cubicBezTo>
                <a:cubicBezTo>
                  <a:pt x="2345" y="872"/>
                  <a:pt x="2319" y="857"/>
                  <a:pt x="2367" y="873"/>
                </a:cubicBezTo>
                <a:cubicBezTo>
                  <a:pt x="2388" y="904"/>
                  <a:pt x="2408" y="924"/>
                  <a:pt x="2439" y="945"/>
                </a:cubicBezTo>
                <a:cubicBezTo>
                  <a:pt x="2455" y="993"/>
                  <a:pt x="2443" y="964"/>
                  <a:pt x="2484" y="1026"/>
                </a:cubicBezTo>
                <a:cubicBezTo>
                  <a:pt x="2490" y="1035"/>
                  <a:pt x="2496" y="1044"/>
                  <a:pt x="2502" y="1053"/>
                </a:cubicBezTo>
                <a:cubicBezTo>
                  <a:pt x="2508" y="1062"/>
                  <a:pt x="2520" y="1080"/>
                  <a:pt x="2520" y="1080"/>
                </a:cubicBezTo>
                <a:cubicBezTo>
                  <a:pt x="2534" y="1134"/>
                  <a:pt x="2525" y="1104"/>
                  <a:pt x="2547" y="1170"/>
                </a:cubicBezTo>
                <a:cubicBezTo>
                  <a:pt x="2550" y="1180"/>
                  <a:pt x="2569" y="1178"/>
                  <a:pt x="2574" y="1188"/>
                </a:cubicBezTo>
                <a:cubicBezTo>
                  <a:pt x="2579" y="1199"/>
                  <a:pt x="2574" y="1212"/>
                  <a:pt x="2574" y="1224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6705600" cy="1143000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</a:rPr>
              <a:t>Explain how magnetic data can be used to show that oceanic crust is diverging at ridges.  Use the </a:t>
            </a:r>
            <a:r>
              <a:rPr lang="en-US" sz="2800" b="1">
                <a:solidFill>
                  <a:schemeClr val="tx1"/>
                </a:solidFill>
                <a:hlinkClick r:id="rId4" action="ppaction://hlinksldjump"/>
              </a:rPr>
              <a:t>diagram</a:t>
            </a:r>
            <a:r>
              <a:rPr lang="en-US" sz="2800" b="1">
                <a:solidFill>
                  <a:schemeClr val="tx1"/>
                </a:solidFill>
              </a:rPr>
              <a:t> below to help explain your answer.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33600" y="1981200"/>
            <a:ext cx="5791200" cy="2590800"/>
          </a:xfrm>
          <a:noFill/>
          <a:ln/>
        </p:spPr>
        <p:txBody>
          <a:bodyPr/>
          <a:lstStyle/>
          <a:p>
            <a:r>
              <a:rPr lang="en-US" sz="3600">
                <a:solidFill>
                  <a:schemeClr val="tx1"/>
                </a:solidFill>
              </a:rPr>
              <a:t>as new crust is made at ridges, the ferrous minerals (Fe) align according to where the magnetic poles are located</a:t>
            </a:r>
          </a:p>
          <a:p>
            <a:r>
              <a:rPr lang="en-US" sz="3600">
                <a:solidFill>
                  <a:schemeClr val="tx1"/>
                </a:solidFill>
              </a:rPr>
              <a:t>same pattern on opposite sides of the ridge</a:t>
            </a:r>
          </a:p>
          <a:p>
            <a:r>
              <a:rPr lang="en-US" sz="3600">
                <a:solidFill>
                  <a:schemeClr val="tx1"/>
                </a:solidFill>
              </a:rPr>
              <a:t>proves sea-floor spreading</a:t>
            </a:r>
          </a:p>
          <a:p>
            <a:endParaRPr 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ocean_magneti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87550"/>
            <a:ext cx="7623175" cy="4870450"/>
          </a:xfrm>
          <a:prstGeom prst="rect">
            <a:avLst/>
          </a:prstGeom>
          <a:noFill/>
        </p:spPr>
      </p:pic>
      <p:pic>
        <p:nvPicPr>
          <p:cNvPr id="36870" name="Picture 6" descr="A4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0"/>
            <a:ext cx="2286000" cy="1714500"/>
          </a:xfrm>
          <a:prstGeom prst="rect">
            <a:avLst/>
          </a:prstGeom>
          <a:noFill/>
        </p:spPr>
      </p:pic>
      <p:sp>
        <p:nvSpPr>
          <p:cNvPr id="36871" name="AutoShape 7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73" name="Picture 9" descr="A47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705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What is the 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Theory of Continental Drift?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57912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</a:rPr>
              <a:t>Alfred Wegner, 1915</a:t>
            </a:r>
          </a:p>
          <a:p>
            <a:pPr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</a:rPr>
              <a:t>The continents were once a super-continent called Pangea</a:t>
            </a:r>
          </a:p>
          <a:p>
            <a:pPr>
              <a:lnSpc>
                <a:spcPct val="90000"/>
              </a:lnSpc>
            </a:pPr>
            <a:r>
              <a:rPr lang="en-US" sz="4000">
                <a:solidFill>
                  <a:schemeClr val="tx1"/>
                </a:solidFill>
              </a:rPr>
              <a:t>the continents are plowing through the ocean floors---most people didn’t believe this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705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What evidence supports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 this theory?</a:t>
            </a:r>
            <a:r>
              <a:rPr lang="en-US" sz="400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5791200" cy="2590800"/>
          </a:xfrm>
        </p:spPr>
        <p:txBody>
          <a:bodyPr/>
          <a:lstStyle/>
          <a:p>
            <a:r>
              <a:rPr lang="en-US" sz="4800">
                <a:solidFill>
                  <a:schemeClr val="tx1"/>
                </a:solidFill>
              </a:rPr>
              <a:t>Africa &amp; South America look like they fit together</a:t>
            </a:r>
          </a:p>
          <a:p>
            <a:r>
              <a:rPr lang="en-US" sz="4800">
                <a:solidFill>
                  <a:schemeClr val="tx1"/>
                </a:solidFill>
                <a:hlinkClick r:id="rId4" action="ppaction://hlinksldjump"/>
              </a:rPr>
              <a:t>similar fossils, rocks, and glacial striations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Snider-Pellegrini_Wegener_fossil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3763" y="604838"/>
            <a:ext cx="7356475" cy="5646737"/>
          </a:xfrm>
          <a:prstGeom prst="rect">
            <a:avLst/>
          </a:prstGeom>
          <a:noFill/>
        </p:spPr>
      </p:pic>
      <p:sp>
        <p:nvSpPr>
          <p:cNvPr id="615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emale_scientist_sitting_on_saturn_hg_clr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533400"/>
            <a:ext cx="3794125" cy="4486275"/>
          </a:xfrm>
          <a:prstGeom prst="rect">
            <a:avLst/>
          </a:prstGeom>
          <a:noFill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4724400" cy="1616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impsonfont"/>
              </a:rPr>
              <a:t>On to the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Simpsonfont"/>
              </a:rPr>
              <a:t>next question...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286000" y="3810000"/>
            <a:ext cx="6096000" cy="198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286000" y="1600200"/>
            <a:ext cx="6096000" cy="2133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705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What is the 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Theory of Plate Tectonics?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66294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/>
                </a:solidFill>
                <a:hlinkClick r:id="rId4" action="ppaction://hlinksldjump"/>
              </a:rPr>
              <a:t>Earth's crust is made up of plates that ride on top of the asthenosphere</a:t>
            </a:r>
            <a:endParaRPr lang="en-US" sz="48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4800">
                <a:solidFill>
                  <a:schemeClr val="tx1"/>
                </a:solidFill>
                <a:hlinkClick r:id="rId5" action="ppaction://hlinksldjump"/>
              </a:rPr>
              <a:t>The plates move due to convection currents in the mantle</a:t>
            </a:r>
            <a:endParaRPr lang="en-US" sz="4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0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6705600" cy="1143000"/>
          </a:xfrm>
        </p:spPr>
        <p:txBody>
          <a:bodyPr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What evidence supports</a:t>
            </a:r>
            <a:br>
              <a:rPr lang="en-US" sz="4000" b="1">
                <a:solidFill>
                  <a:schemeClr val="tx1"/>
                </a:solidFill>
              </a:rPr>
            </a:br>
            <a:r>
              <a:rPr lang="en-US" sz="4000" b="1">
                <a:solidFill>
                  <a:schemeClr val="tx1"/>
                </a:solidFill>
              </a:rPr>
              <a:t> this theory?</a:t>
            </a:r>
            <a:r>
              <a:rPr lang="en-US" sz="40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6324600" cy="3124200"/>
          </a:xfrm>
          <a:solidFill>
            <a:schemeClr val="tx1"/>
          </a:solidFill>
        </p:spPr>
        <p:txBody>
          <a:bodyPr/>
          <a:lstStyle/>
          <a:p>
            <a:r>
              <a:rPr lang="en-US" sz="4000">
                <a:hlinkClick r:id="rId4" action="ppaction://hlinksldjump"/>
              </a:rPr>
              <a:t>distribution of earthquakes and volcanoes</a:t>
            </a:r>
            <a:endParaRPr lang="en-US" sz="4000"/>
          </a:p>
          <a:p>
            <a:r>
              <a:rPr lang="en-US" sz="4000">
                <a:hlinkClick r:id="rId5"/>
              </a:rPr>
              <a:t>sea-floor spreading</a:t>
            </a:r>
            <a:endParaRPr lang="en-US" sz="4000"/>
          </a:p>
          <a:p>
            <a:endParaRPr lang="en-US" sz="4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2905125" y="6210300"/>
            <a:ext cx="3486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ESRTs Page 5</a:t>
            </a:r>
          </a:p>
        </p:txBody>
      </p:sp>
      <p:sp>
        <p:nvSpPr>
          <p:cNvPr id="163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actionButtonBackPrevious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475" y="152400"/>
            <a:ext cx="8299450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ur_roc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66FF33"/>
      </a:folHlink>
    </a:clrScheme>
    <a:fontScheme name="our_roc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r_ro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r_ro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r_ro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r_ro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r_ro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r_ro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r_ro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r_ro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r_ro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r_ro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r_ro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r_ro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r_roc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r_roc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r_rock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r_roc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our_rock</Template>
  <TotalTime>409</TotalTime>
  <Words>367</Words>
  <Application>Microsoft Office PowerPoint</Application>
  <PresentationFormat>On-screen Show (4:3)</PresentationFormat>
  <Paragraphs>103</Paragraphs>
  <Slides>27</Slides>
  <Notes>27</Notes>
  <HiddenSlides>6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our_rock</vt:lpstr>
      <vt:lpstr>Bitmap Image</vt:lpstr>
      <vt:lpstr>Plate Tectonics</vt:lpstr>
      <vt:lpstr>What is the  Theory of Continental Drift?</vt:lpstr>
      <vt:lpstr>What is the  Theory of Continental Drift?</vt:lpstr>
      <vt:lpstr>What evidence supports  this theory? </vt:lpstr>
      <vt:lpstr>Slide 5</vt:lpstr>
      <vt:lpstr>Slide 6</vt:lpstr>
      <vt:lpstr>What is the  Theory of Plate Tectonics?</vt:lpstr>
      <vt:lpstr>What evidence supports  this theory? </vt:lpstr>
      <vt:lpstr>Slide 9</vt:lpstr>
      <vt:lpstr>Slide 10</vt:lpstr>
      <vt:lpstr>Slide 11</vt:lpstr>
      <vt:lpstr>Slide 12</vt:lpstr>
      <vt:lpstr>Slide 13</vt:lpstr>
      <vt:lpstr>How do oceanic and continental crust compare with regard to thickness and density?</vt:lpstr>
      <vt:lpstr>Slide 15</vt:lpstr>
      <vt:lpstr>What are the primary rocks which make up the continental and oceanic crusts?</vt:lpstr>
      <vt:lpstr>Slide 17</vt:lpstr>
      <vt:lpstr>What are these types  of plate boundaries?  </vt:lpstr>
      <vt:lpstr>Slide 19</vt:lpstr>
      <vt:lpstr>Slide 20</vt:lpstr>
      <vt:lpstr>Slide 21</vt:lpstr>
      <vt:lpstr>Slide 22</vt:lpstr>
      <vt:lpstr>Slide 23</vt:lpstr>
      <vt:lpstr>What happens to the age of oceanic crust as distance increases from a ridge?</vt:lpstr>
      <vt:lpstr>Slide 25</vt:lpstr>
      <vt:lpstr>Explain how magnetic data can be used to show that oceanic crust is diverging at ridges.  Use the diagram below to help explain your answer.</vt:lpstr>
      <vt:lpstr>Slide 27</vt:lpstr>
    </vt:vector>
  </TitlesOfParts>
  <Company>www.LearnEarthScience.com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Boundaries</dc:title>
  <dc:subject>Tectonics</dc:subject>
  <dc:creator>Mark Place</dc:creator>
  <cp:lastModifiedBy>Saint Peter's</cp:lastModifiedBy>
  <cp:revision>101</cp:revision>
  <dcterms:created xsi:type="dcterms:W3CDTF">2006-04-29T18:26:24Z</dcterms:created>
  <dcterms:modified xsi:type="dcterms:W3CDTF">2013-12-04T20:10:36Z</dcterms:modified>
</cp:coreProperties>
</file>