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FF9900"/>
    <a:srgbClr val="0000FF"/>
    <a:srgbClr val="FFFF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914AC-8D1F-4F09-9E7E-08D0256A41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B1BE4-F893-494F-8483-0F70800BB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AD0C4-8432-4B59-B11F-BEA3E31F67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EC7243-645B-49DA-BD73-3EACF1A63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2C879-F045-408A-BFEE-D9D84546E1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88992-95EC-476B-BEA5-5B0FF3144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A1CA4-6627-45A3-8350-90E1D68B00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C140F-4E3D-4EF3-AFBC-56779A1A0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6B911-E0C1-4223-A83B-7943D8EE7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6CBF1-DF8C-4AFF-BEB1-7651B4FA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EC676-AF5B-412C-8D4B-7650C09A7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8F97C-1031-4D0E-81EB-C976B7C6AD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C7A999-8F2B-4462-9465-BA357EE66A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lter-fendt.de/ph11e/keplerlaw2.htm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astro.utoronto.ca/~zhu/ast210/kepler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walter-fendt.de/ph11e/keplerlaw2.ht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://www.astro.utoronto.ca/~zhu/ast210/both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s.xara.com/graphicrender/renderimg.asp?sid=29666CDD015D4069A4C3CB4D36ED5087&amp;fs=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hyperlink" Target="http://ws.xara.com/graphicrender/renderimg.asp?sid=64054E8658E64414AA7FE8AE84EA94AF&amp;fs=1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IA03153_mod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9575" y="304800"/>
            <a:ext cx="4924425" cy="6134100"/>
          </a:xfrm>
          <a:prstGeom prst="rect">
            <a:avLst/>
          </a:prstGeom>
          <a:noFill/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3514725" cy="3486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Our 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Solar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System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4343400" y="63246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  <p:pic>
        <p:nvPicPr>
          <p:cNvPr id="2058" name="Picture 10" descr="renderi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029200"/>
            <a:ext cx="2600325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905000" y="762000"/>
            <a:ext cx="1905000" cy="685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Which have longer periods of revolution?</a:t>
            </a:r>
          </a:p>
          <a:p>
            <a:pPr algn="ctr"/>
            <a:r>
              <a:rPr lang="en-US" sz="3600" b="1">
                <a:solidFill>
                  <a:srgbClr val="FF0000"/>
                </a:solidFill>
              </a:rPr>
              <a:t>Jovian	or	terrestrial</a:t>
            </a:r>
          </a:p>
        </p:txBody>
      </p:sp>
      <p:pic>
        <p:nvPicPr>
          <p:cNvPr id="11272" name="Picture 8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617663"/>
            <a:ext cx="7543800" cy="5240337"/>
          </a:xfrm>
          <a:noFill/>
          <a:ln/>
        </p:spPr>
      </p:pic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04800" y="4572000"/>
            <a:ext cx="85344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981200" y="762000"/>
            <a:ext cx="1752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Which are larger in size on average</a:t>
            </a:r>
            <a:r>
              <a:rPr lang="en-US"/>
              <a:t> </a:t>
            </a:r>
            <a:r>
              <a:rPr lang="en-US" sz="3200" b="1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en-US" sz="3600" b="1">
                <a:solidFill>
                  <a:srgbClr val="FF0000"/>
                </a:solidFill>
              </a:rPr>
              <a:t>Jovian	or	terrestrial</a:t>
            </a:r>
          </a:p>
        </p:txBody>
      </p:sp>
      <p:pic>
        <p:nvPicPr>
          <p:cNvPr id="13323" name="Picture 11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676400"/>
            <a:ext cx="7162800" cy="4975225"/>
          </a:xfrm>
          <a:noFill/>
          <a:ln/>
        </p:spPr>
      </p:pic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" y="4495800"/>
            <a:ext cx="85344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00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9" name="Picture 13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752600"/>
            <a:ext cx="7092950" cy="4926013"/>
          </a:xfrm>
          <a:noFill/>
          <a:ln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09600" y="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Which planet has the longest day</a:t>
            </a:r>
            <a:r>
              <a:rPr lang="en-US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5181600" y="762000"/>
            <a:ext cx="1543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>
                        <a:alpha val="50000"/>
                      </a:srgbClr>
                    </a:gs>
                    <a:gs pos="100000">
                      <a:srgbClr val="FF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Venus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4419600" y="1524000"/>
            <a:ext cx="1216025" cy="1676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00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752600"/>
            <a:ext cx="7092950" cy="4926013"/>
          </a:xfrm>
          <a:noFill/>
          <a:ln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09600" y="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Which planet has the longest year?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733800" y="685800"/>
            <a:ext cx="1543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>
                    <a:alpha val="61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Neptune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3276600" y="1447800"/>
            <a:ext cx="1295400" cy="449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7658100" cy="1581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Left">
                <a:rot lat="21299999" lon="21299999" rev="0"/>
              </a:camera>
              <a:lightRig rig="legacyNormal1" dir="t"/>
            </a:scene3d>
            <a:sp3d extrusionH="4302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4400" kern="10" spc="880">
                <a:ln w="9525">
                  <a:noFill/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How are the orbits of the</a:t>
            </a:r>
          </a:p>
          <a:p>
            <a:pPr algn="ctr"/>
            <a:r>
              <a:rPr lang="en-US" sz="4400" kern="10" spc="880">
                <a:ln w="9525">
                  <a:noFill/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planets described?  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1509713" y="3429000"/>
            <a:ext cx="61245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slightly, eccentric ellipse</a:t>
            </a:r>
          </a:p>
        </p:txBody>
      </p:sp>
      <p:sp>
        <p:nvSpPr>
          <p:cNvPr id="16392" name="AutoShape 8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3005138" y="5410200"/>
            <a:ext cx="3200400" cy="3810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157538" y="5334000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eccentricity website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6200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87313" y="73025"/>
            <a:ext cx="5389562" cy="10668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Which planet has the least </a:t>
            </a:r>
          </a:p>
          <a:p>
            <a:r>
              <a:rPr lang="en-US" sz="3200" b="1"/>
              <a:t>perfectly circular orbit?</a:t>
            </a:r>
            <a:r>
              <a:rPr lang="en-US"/>
              <a:t> </a:t>
            </a: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6477000" y="228600"/>
            <a:ext cx="24384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Mercury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5105400" y="1295400"/>
            <a:ext cx="2057400" cy="1524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  <p:bldP spid="174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775" y="1508125"/>
            <a:ext cx="76200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03200" y="158750"/>
            <a:ext cx="5435600" cy="10668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Which planet has the most </a:t>
            </a:r>
          </a:p>
          <a:p>
            <a:r>
              <a:rPr lang="en-US" sz="3200" b="1"/>
              <a:t>perfectly circular orbit?</a:t>
            </a:r>
            <a:r>
              <a:rPr lang="en-US"/>
              <a:t> 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5943600" y="228600"/>
            <a:ext cx="24384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Venus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5105400" y="1295400"/>
            <a:ext cx="1066800" cy="1828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762000" y="381000"/>
            <a:ext cx="7718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cs typeface="Times New Roman" pitchFamily="18" charset="0"/>
              </a:rPr>
              <a:t>Calculate the eccentricity </a:t>
            </a:r>
          </a:p>
          <a:p>
            <a:pPr algn="ctr"/>
            <a:r>
              <a:rPr lang="en-US" sz="4800" b="1">
                <a:cs typeface="Times New Roman" pitchFamily="18" charset="0"/>
              </a:rPr>
              <a:t>of the ellipse below:</a:t>
            </a:r>
            <a:endParaRPr lang="en-US" sz="4800"/>
          </a:p>
        </p:txBody>
      </p:sp>
      <p:grpSp>
        <p:nvGrpSpPr>
          <p:cNvPr id="19460" name="Group 4"/>
          <p:cNvGrpSpPr>
            <a:grpSpLocks noChangeAspect="1"/>
          </p:cNvGrpSpPr>
          <p:nvPr/>
        </p:nvGrpSpPr>
        <p:grpSpPr bwMode="auto">
          <a:xfrm>
            <a:off x="1219200" y="1981200"/>
            <a:ext cx="6837363" cy="2741613"/>
            <a:chOff x="2500" y="2775"/>
            <a:chExt cx="7182" cy="2881"/>
          </a:xfrm>
        </p:grpSpPr>
        <p:sp>
          <p:nvSpPr>
            <p:cNvPr id="1946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500" y="2775"/>
              <a:ext cx="7182" cy="2881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3564" y="3375"/>
              <a:ext cx="5206" cy="1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5357" y="4185"/>
              <a:ext cx="152" cy="1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6675" y="4189"/>
              <a:ext cx="152" cy="1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3581" y="4253"/>
              <a:ext cx="51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12725" y="4992688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Formula: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270125" y="4992688"/>
            <a:ext cx="5389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eccentricity =  </a:t>
            </a:r>
            <a:r>
              <a:rPr lang="en-US" b="1" u="sng">
                <a:solidFill>
                  <a:srgbClr val="FF0000"/>
                </a:solidFill>
              </a:rPr>
              <a:t>distance between foci </a:t>
            </a:r>
          </a:p>
          <a:p>
            <a:r>
              <a:rPr lang="en-US"/>
              <a:t>		  </a:t>
            </a:r>
            <a:r>
              <a:rPr lang="en-US" b="1">
                <a:solidFill>
                  <a:srgbClr val="0000FF"/>
                </a:solidFill>
              </a:rPr>
              <a:t>length of major axis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962400" y="3505200"/>
            <a:ext cx="1371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3352800" y="1905000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length of major axis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2286000" y="3276600"/>
            <a:ext cx="48768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4572000" y="2286000"/>
            <a:ext cx="0" cy="9144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800" decel="100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/>
      <p:bldP spid="19471" grpId="0" animBg="1"/>
      <p:bldP spid="19472" grpId="0"/>
      <p:bldP spid="19473" grpId="0" animBg="1"/>
      <p:bldP spid="194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4876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When does a planet move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slowest in its orbit? </a:t>
            </a:r>
          </a:p>
        </p:txBody>
      </p:sp>
      <p:pic>
        <p:nvPicPr>
          <p:cNvPr id="20494" name="Picture 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4724400" cy="2943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495" name="WordArt 15"/>
          <p:cNvSpPr>
            <a:spLocks noChangeArrowheads="1" noChangeShapeType="1" noTextEdit="1"/>
          </p:cNvSpPr>
          <p:nvPr/>
        </p:nvSpPr>
        <p:spPr bwMode="auto">
          <a:xfrm>
            <a:off x="228600" y="5334000"/>
            <a:ext cx="4876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When does a planet move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fastest in its orbit? 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410200" y="304800"/>
            <a:ext cx="3429000" cy="11906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0000"/>
                </a:solidFill>
              </a:rPr>
              <a:t>When furthest</a:t>
            </a:r>
          </a:p>
          <a:p>
            <a:pPr algn="ctr"/>
            <a:r>
              <a:rPr lang="en-US" sz="3600" b="1">
                <a:solidFill>
                  <a:srgbClr val="000000"/>
                </a:solidFill>
              </a:rPr>
              <a:t>from Sun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486400" y="5410200"/>
            <a:ext cx="3429000" cy="11906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0000"/>
                </a:solidFill>
              </a:rPr>
              <a:t>When closest</a:t>
            </a:r>
          </a:p>
          <a:p>
            <a:pPr algn="ctr"/>
            <a:r>
              <a:rPr lang="en-US" sz="3600" b="1">
                <a:solidFill>
                  <a:srgbClr val="000000"/>
                </a:solidFill>
              </a:rPr>
              <a:t>to Sun</a:t>
            </a:r>
          </a:p>
        </p:txBody>
      </p:sp>
      <p:pic>
        <p:nvPicPr>
          <p:cNvPr id="20513" name="Picture 33" descr="Browse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343400"/>
            <a:ext cx="238125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 animBg="1"/>
      <p:bldP spid="204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00"/>
            </a:gs>
            <a:gs pos="100000">
              <a:srgbClr val="FF000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2971800" y="6096000"/>
            <a:ext cx="3200400" cy="381000"/>
          </a:xfrm>
          <a:prstGeom prst="actionButtonBlank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157538" y="6019800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eccentricity website</a:t>
            </a:r>
            <a:endParaRPr lang="en-US"/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Kepler's Second Law</a:t>
            </a:r>
          </a:p>
        </p:txBody>
      </p:sp>
      <p:pic>
        <p:nvPicPr>
          <p:cNvPr id="21516" name="Picture 12" descr="kepler2l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738313"/>
            <a:ext cx="5000625" cy="3381375"/>
          </a:xfrm>
          <a:prstGeom prst="rect">
            <a:avLst/>
          </a:prstGeom>
          <a:noFill/>
        </p:spPr>
      </p:pic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096000" y="2009775"/>
            <a:ext cx="2514600" cy="2838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</a:rPr>
              <a:t>Area A</a:t>
            </a:r>
          </a:p>
          <a:p>
            <a:pPr algn="ctr"/>
            <a:r>
              <a:rPr lang="en-US" sz="3600" b="1">
                <a:latin typeface="Times New Roman" pitchFamily="18" charset="0"/>
              </a:rPr>
              <a:t>=</a:t>
            </a:r>
          </a:p>
          <a:p>
            <a:pPr algn="ctr"/>
            <a:r>
              <a:rPr lang="en-US" sz="3600" b="1">
                <a:latin typeface="Times New Roman" pitchFamily="18" charset="0"/>
              </a:rPr>
              <a:t>Area B</a:t>
            </a:r>
          </a:p>
          <a:p>
            <a:pPr algn="ctr"/>
            <a:r>
              <a:rPr lang="en-US" sz="3600" b="1">
                <a:latin typeface="Times New Roman" pitchFamily="18" charset="0"/>
              </a:rPr>
              <a:t>=</a:t>
            </a:r>
          </a:p>
          <a:p>
            <a:pPr algn="ctr"/>
            <a:r>
              <a:rPr lang="en-US" sz="3600" b="1">
                <a:latin typeface="Times New Roman" pitchFamily="18" charset="0"/>
              </a:rPr>
              <a:t>Area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488" y="119063"/>
            <a:ext cx="25193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Times New Roman" pitchFamily="18" charset="0"/>
              </a:rPr>
              <a:t>Asteroids</a:t>
            </a:r>
          </a:p>
        </p:txBody>
      </p:sp>
      <p:pic>
        <p:nvPicPr>
          <p:cNvPr id="5128" name="Picture 8" descr="gal_p44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2133600"/>
            <a:ext cx="6858000" cy="4638675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051300" y="2514600"/>
            <a:ext cx="509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The total mass of all the asteroids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 is less than that of the Moon.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974975" y="304800"/>
            <a:ext cx="616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rocky objects with round or irregular shapes</a:t>
            </a:r>
            <a:r>
              <a:rPr lang="en-US"/>
              <a:t> 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048000" y="914400"/>
            <a:ext cx="523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lie in a belt between Mars and Jupiter</a:t>
            </a:r>
          </a:p>
        </p:txBody>
      </p:sp>
      <p:sp>
        <p:nvSpPr>
          <p:cNvPr id="5134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990600"/>
            <a:ext cx="457200" cy="381000"/>
          </a:xfrm>
          <a:prstGeom prst="actionButtonForwardNex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9" grpId="0"/>
      <p:bldP spid="5131" grpId="0"/>
      <p:bldP spid="5132" grpId="0"/>
      <p:bldP spid="51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00"/>
            </a:gs>
            <a:gs pos="100000">
              <a:srgbClr val="FF000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0988" y="107950"/>
            <a:ext cx="8542337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</a:rPr>
              <a:t>Explain the difference between </a:t>
            </a:r>
          </a:p>
          <a:p>
            <a:pPr algn="ctr"/>
            <a:r>
              <a:rPr lang="en-US" sz="4400" b="1">
                <a:solidFill>
                  <a:schemeClr val="bg1"/>
                </a:solidFill>
              </a:rPr>
              <a:t>the geo- and helio-centric </a:t>
            </a:r>
          </a:p>
          <a:p>
            <a:pPr algn="ctr"/>
            <a:r>
              <a:rPr lang="en-US" sz="4400" b="1">
                <a:solidFill>
                  <a:schemeClr val="bg1"/>
                </a:solidFill>
              </a:rPr>
              <a:t>models of the solar system.</a:t>
            </a:r>
            <a:r>
              <a:rPr lang="en-US" sz="3200" b="1"/>
              <a:t> </a:t>
            </a:r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5410200" y="2362200"/>
            <a:ext cx="22193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Helio-centric</a:t>
            </a:r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838200" y="2514600"/>
            <a:ext cx="22193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Geo-centric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46125" y="3956050"/>
            <a:ext cx="2301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Earth-</a:t>
            </a:r>
          </a:p>
          <a:p>
            <a:pPr algn="ctr"/>
            <a:r>
              <a:rPr lang="en-US" sz="4000" b="1">
                <a:solidFill>
                  <a:schemeClr val="bg1"/>
                </a:solidFill>
              </a:rPr>
              <a:t>centered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486400" y="3962400"/>
            <a:ext cx="2301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Sun-</a:t>
            </a:r>
          </a:p>
          <a:p>
            <a:pPr algn="ctr"/>
            <a:r>
              <a:rPr lang="en-US" sz="4000" b="1">
                <a:solidFill>
                  <a:schemeClr val="bg1"/>
                </a:solidFill>
              </a:rPr>
              <a:t>centered</a:t>
            </a:r>
          </a:p>
        </p:txBody>
      </p:sp>
      <p:pic>
        <p:nvPicPr>
          <p:cNvPr id="22538" name="Picture 10" descr="Hand_points_3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943600"/>
            <a:ext cx="1343025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  <p:bldP spid="22535" grpId="0"/>
      <p:bldP spid="225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AutoShape 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304800" cy="304800"/>
          </a:xfrm>
          <a:prstGeom prst="actionButtonBackPrevious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85" name="Picture 13" descr="Asteroid_Be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27013"/>
            <a:ext cx="5759450" cy="64039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13" descr="c_hale-bopp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4981575" cy="4591050"/>
          </a:xfrm>
          <a:prstGeom prst="rect">
            <a:avLst/>
          </a:prstGeom>
          <a:noFill/>
        </p:spPr>
      </p:pic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505450" y="3429000"/>
            <a:ext cx="36385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only visible when</a:t>
            </a:r>
          </a:p>
          <a:p>
            <a:pPr algn="ctr"/>
            <a:r>
              <a:rPr lang="en-US" sz="3600">
                <a:solidFill>
                  <a:schemeClr val="bg1"/>
                </a:solidFill>
              </a:rPr>
              <a:t>they are close to</a:t>
            </a:r>
          </a:p>
          <a:p>
            <a:pPr algn="ctr"/>
            <a:r>
              <a:rPr lang="en-US" sz="3600">
                <a:solidFill>
                  <a:schemeClr val="bg1"/>
                </a:solidFill>
              </a:rPr>
              <a:t>the sun</a:t>
            </a:r>
          </a:p>
        </p:txBody>
      </p:sp>
      <p:pic>
        <p:nvPicPr>
          <p:cNvPr id="6160" name="Picture 16" descr="renderim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79448">
            <a:off x="4876800" y="1752600"/>
            <a:ext cx="4059238" cy="484188"/>
          </a:xfrm>
          <a:prstGeom prst="rect">
            <a:avLst/>
          </a:prstGeom>
          <a:noFill/>
        </p:spPr>
      </p:pic>
      <p:pic>
        <p:nvPicPr>
          <p:cNvPr id="6164" name="Picture 20" descr="renderim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04800"/>
            <a:ext cx="393382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1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mete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05025"/>
            <a:ext cx="6724650" cy="4752975"/>
          </a:xfrm>
          <a:prstGeom prst="rect">
            <a:avLst/>
          </a:prstGeom>
          <a:noFill/>
        </p:spPr>
      </p:pic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 rot="5400000">
            <a:off x="5110163" y="2757487"/>
            <a:ext cx="5695950" cy="1285875"/>
          </a:xfrm>
          <a:prstGeom prst="rect">
            <a:avLst/>
          </a:prstGeom>
        </p:spPr>
        <p:txBody>
          <a:bodyPr vert="wordArtVert"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shooting stars</a:t>
            </a:r>
          </a:p>
        </p:txBody>
      </p:sp>
      <p:pic>
        <p:nvPicPr>
          <p:cNvPr id="4115" name="Picture 19" descr="renderi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"/>
            <a:ext cx="52197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914400" y="5029200"/>
            <a:ext cx="73152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The Planets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371600" y="304800"/>
            <a:ext cx="6445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Draw a line across the table between </a:t>
            </a:r>
          </a:p>
          <a:p>
            <a:pPr algn="ctr"/>
            <a:r>
              <a:rPr lang="en-US" b="1"/>
              <a:t>the terrestrial and jovian planets and label.</a:t>
            </a:r>
            <a:r>
              <a:rPr lang="en-US"/>
              <a:t> </a:t>
            </a:r>
          </a:p>
        </p:txBody>
      </p:sp>
      <p:pic>
        <p:nvPicPr>
          <p:cNvPr id="7191" name="Picture 23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2488" y="1204913"/>
            <a:ext cx="7620000" cy="5292725"/>
          </a:xfrm>
          <a:noFill/>
          <a:ln/>
        </p:spPr>
      </p:pic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04800" y="4191000"/>
            <a:ext cx="85344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086100" y="762000"/>
            <a:ext cx="2971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4800" y="228600"/>
            <a:ext cx="5670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Which are more dense?</a:t>
            </a:r>
          </a:p>
          <a:p>
            <a:pPr algn="ctr"/>
            <a:r>
              <a:rPr lang="en-US" sz="3600" b="1">
                <a:solidFill>
                  <a:schemeClr val="bg1"/>
                </a:solidFill>
              </a:rPr>
              <a:t>Jovian	or	terrestrial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09663" y="1771650"/>
            <a:ext cx="7086600" cy="4922838"/>
          </a:xfrm>
          <a:noFill/>
          <a:ln/>
        </p:spPr>
      </p:pic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90513" y="4576763"/>
            <a:ext cx="85344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7315200" y="609600"/>
            <a:ext cx="0" cy="1447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286000" y="762000"/>
            <a:ext cx="1905000" cy="685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58950" y="166688"/>
            <a:ext cx="6394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Which have more moons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en-US" sz="3600" b="1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en-US" sz="3600" b="1">
                <a:solidFill>
                  <a:srgbClr val="FF0000"/>
                </a:solidFill>
              </a:rPr>
              <a:t>Jovian	or	terrestrial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617663"/>
            <a:ext cx="7543800" cy="5240337"/>
          </a:xfrm>
          <a:noFill/>
          <a:ln/>
        </p:spPr>
      </p:pic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04800" y="4572000"/>
            <a:ext cx="85344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230</Words>
  <Application>Microsoft Office PowerPoint</Application>
  <PresentationFormat>On-screen Show (4:3)</PresentationFormat>
  <Paragraphs>69</Paragraphs>
  <Slides>20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System</dc:title>
  <dc:subject>Astronomy</dc:subject>
  <dc:creator>Mark Place</dc:creator>
  <cp:lastModifiedBy>Saint Peter's</cp:lastModifiedBy>
  <cp:revision>42</cp:revision>
  <dcterms:created xsi:type="dcterms:W3CDTF">2005-03-08T03:04:49Z</dcterms:created>
  <dcterms:modified xsi:type="dcterms:W3CDTF">2013-12-04T14:25:19Z</dcterms:modified>
</cp:coreProperties>
</file>