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6C2C7-DA5D-4BC2-BF54-D63406562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E1E27-F5A7-49B5-8655-00DE43CE0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F6E48-D921-4186-ACA6-452CBE43C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51423B-6D49-4A20-8AB6-CB47075D9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313D-0FBE-4438-8E45-04EB61CC0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AABC7-ACF7-4E73-AAE5-3378CBFC7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9D341-E0AB-41AE-949F-51B544673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8DEBD-E25F-475F-84A1-06CF55312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69787-BBE3-4F7E-AEAF-649FD8DCF4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D622C-0EA3-4648-BDB1-3EEB98BA1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3EADA-F28C-461E-B559-D55137E9A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81225-87E4-4E40-B5F1-D8129B791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2775A7-4858-485F-AEC4-F1CEAC5A6A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gif"/><Relationship Id="rId5" Type="http://schemas.openxmlformats.org/officeDocument/2006/relationships/image" Target="../media/image13.png"/><Relationship Id="rId4" Type="http://schemas.openxmlformats.org/officeDocument/2006/relationships/hyperlink" Target="http://www.astro.ubc.ca/~scharein/a311/Sim/fusion/Fusion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2296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Astronomy Notes</a:t>
            </a:r>
          </a:p>
          <a:p>
            <a:pPr algn="ctr"/>
            <a:r>
              <a:rPr lang="en-US" sz="3600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Page 5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443163" y="4038600"/>
            <a:ext cx="4257675" cy="187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Stars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429125" y="63627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8600" y="5867400"/>
            <a:ext cx="1828800" cy="762000"/>
          </a:xfrm>
          <a:prstGeom prst="cloudCallout">
            <a:avLst>
              <a:gd name="adj1" fmla="val -47134"/>
              <a:gd name="adj2" fmla="val 7000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3375" y="6064250"/>
            <a:ext cx="1484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ESRTs p15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28600" y="533400"/>
            <a:ext cx="3900488" cy="3322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What are the</a:t>
            </a:r>
          </a:p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main classifications </a:t>
            </a:r>
          </a:p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of stars?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4267200" y="533400"/>
            <a:ext cx="4257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Blue Supergiants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4343400" y="1447800"/>
            <a:ext cx="4257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Red Giants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4343400" y="2590800"/>
            <a:ext cx="4257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Main Sequence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4343400" y="3657600"/>
            <a:ext cx="4257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White Dwarfs</a:t>
            </a: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4343400" y="4876800"/>
            <a:ext cx="4257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Red Dwarfs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3900488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What two</a:t>
            </a:r>
          </a:p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characteristics are used to</a:t>
            </a:r>
          </a:p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classify stars?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5715000" y="1066800"/>
            <a:ext cx="2667000" cy="1524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Luminosity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5791200" y="3352800"/>
            <a:ext cx="2667000" cy="1524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Temperature</a:t>
            </a:r>
          </a:p>
        </p:txBody>
      </p:sp>
      <p:sp>
        <p:nvSpPr>
          <p:cNvPr id="5133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8600" y="5867400"/>
            <a:ext cx="1828800" cy="762000"/>
          </a:xfrm>
          <a:prstGeom prst="cloudCallout">
            <a:avLst>
              <a:gd name="adj1" fmla="val -47134"/>
              <a:gd name="adj2" fmla="val 7000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33375" y="6064250"/>
            <a:ext cx="1484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ESRTs p15</a:t>
            </a:r>
          </a:p>
        </p:txBody>
      </p:sp>
      <p:pic>
        <p:nvPicPr>
          <p:cNvPr id="5135" name="Picture 15" descr="Hand_points_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65163" y="5354637"/>
            <a:ext cx="666750" cy="32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752600" y="228600"/>
            <a:ext cx="54657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itchFamily="18" charset="0"/>
              </a:rPr>
              <a:t>What type of star is our </a:t>
            </a:r>
          </a:p>
          <a:p>
            <a:pPr algn="ctr"/>
            <a:r>
              <a:rPr lang="en-US" sz="4000" b="1">
                <a:solidFill>
                  <a:schemeClr val="bg1"/>
                </a:solidFill>
                <a:latin typeface="Times New Roman" pitchFamily="18" charset="0"/>
              </a:rPr>
              <a:t>Sun classified as?</a:t>
            </a:r>
            <a:r>
              <a:rPr lang="en-US"/>
              <a:t>  </a:t>
            </a:r>
          </a:p>
        </p:txBody>
      </p:sp>
      <p:sp>
        <p:nvSpPr>
          <p:cNvPr id="615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990600"/>
            <a:ext cx="1828800" cy="762000"/>
          </a:xfrm>
          <a:prstGeom prst="cloudCallout">
            <a:avLst>
              <a:gd name="adj1" fmla="val -47134"/>
              <a:gd name="adj2" fmla="val 7000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1484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ESRTs p15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1676400" y="1905000"/>
            <a:ext cx="5638800" cy="1524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Main Sequence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86000" y="4114800"/>
            <a:ext cx="4684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Circle where it is on the chart</a:t>
            </a:r>
            <a:endParaRPr lang="en-US" sz="2000"/>
          </a:p>
        </p:txBody>
      </p:sp>
      <p:pic>
        <p:nvPicPr>
          <p:cNvPr id="6156" name="Picture 12" descr="Hand_points_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36563" y="477837"/>
            <a:ext cx="666750" cy="32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2" grpId="0" animBg="1"/>
      <p:bldP spid="6153" grpId="0"/>
      <p:bldP spid="6154" grpId="0" animBg="1"/>
      <p:bldP spid="6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3400" y="228600"/>
            <a:ext cx="797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Shade the chart where all of the </a:t>
            </a:r>
          </a:p>
          <a:p>
            <a:pPr algn="ctr"/>
            <a:r>
              <a:rPr lang="en-US" sz="4000" b="1">
                <a:solidFill>
                  <a:schemeClr val="bg1"/>
                </a:solidFill>
              </a:rPr>
              <a:t>stars are hotter than our sun.</a:t>
            </a:r>
          </a:p>
        </p:txBody>
      </p:sp>
      <p:sp>
        <p:nvSpPr>
          <p:cNvPr id="71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5800" y="4191000"/>
            <a:ext cx="7804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Draw a line on the chart which </a:t>
            </a:r>
          </a:p>
          <a:p>
            <a:pPr algn="ctr"/>
            <a:r>
              <a:rPr lang="en-US" sz="3600" b="1">
                <a:solidFill>
                  <a:schemeClr val="bg1"/>
                </a:solidFill>
              </a:rPr>
              <a:t>separates those stars brighter </a:t>
            </a:r>
          </a:p>
          <a:p>
            <a:pPr algn="ctr"/>
            <a:r>
              <a:rPr lang="en-US" sz="3600" b="1">
                <a:solidFill>
                  <a:schemeClr val="bg1"/>
                </a:solidFill>
              </a:rPr>
              <a:t>than our sun and those less bright.</a:t>
            </a:r>
          </a:p>
        </p:txBody>
      </p:sp>
      <p:sp>
        <p:nvSpPr>
          <p:cNvPr id="7182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15200" y="5943600"/>
            <a:ext cx="1828800" cy="762000"/>
          </a:xfrm>
          <a:prstGeom prst="cloudCallout">
            <a:avLst>
              <a:gd name="adj1" fmla="val -42968"/>
              <a:gd name="adj2" fmla="val -6000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467600" y="6172200"/>
            <a:ext cx="1484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ESRTs p15</a:t>
            </a:r>
          </a:p>
        </p:txBody>
      </p:sp>
      <p:pic>
        <p:nvPicPr>
          <p:cNvPr id="7184" name="Picture 16" descr="Hand_points_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066800"/>
            <a:ext cx="666750" cy="320675"/>
          </a:xfrm>
          <a:prstGeom prst="rect">
            <a:avLst/>
          </a:prstGeom>
          <a:noFill/>
        </p:spPr>
      </p:pic>
      <p:pic>
        <p:nvPicPr>
          <p:cNvPr id="7185" name="Picture 17" descr="Hand_points_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343400"/>
            <a:ext cx="666750" cy="32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497205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spc="4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Betelgeuse is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04800" y="3886200"/>
            <a:ext cx="497205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spc="4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Rigel is</a:t>
            </a:r>
          </a:p>
        </p:txBody>
      </p:sp>
      <p:sp>
        <p:nvSpPr>
          <p:cNvPr id="8199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767013" y="1447800"/>
            <a:ext cx="3609975" cy="3524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What color</a:t>
            </a:r>
          </a:p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are the</a:t>
            </a:r>
          </a:p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stars in the</a:t>
            </a:r>
          </a:p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constellation</a:t>
            </a:r>
          </a:p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Orion?</a:t>
            </a:r>
          </a:p>
        </p:txBody>
      </p:sp>
      <p:sp>
        <p:nvSpPr>
          <p:cNvPr id="8202" name="AutoShap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6096000"/>
            <a:ext cx="1828800" cy="762000"/>
          </a:xfrm>
          <a:prstGeom prst="cloudCallout">
            <a:avLst>
              <a:gd name="adj1" fmla="val -42968"/>
              <a:gd name="adj2" fmla="val -60000"/>
            </a:avLst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600" y="6248400"/>
            <a:ext cx="1484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ESRTs p15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6324600" y="533400"/>
            <a:ext cx="16383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Red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6553200" y="4343400"/>
            <a:ext cx="16383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Blue</a:t>
            </a:r>
          </a:p>
        </p:txBody>
      </p:sp>
      <p:pic>
        <p:nvPicPr>
          <p:cNvPr id="8206" name="Picture 14" descr="Hand_points_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108325"/>
            <a:ext cx="666750" cy="32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2" dur="1230" decel="100000"/>
                                        <p:tgtEl>
                                          <p:spTgt spid="819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3" dur="1230" decel="100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5" dur="1230" decel="100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1" dur="1230" decel="100000"/>
                                        <p:tgtEl>
                                          <p:spTgt spid="820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2" dur="1230" decel="10000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4" dur="1230" decel="10000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3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199" grpId="1" animBg="1"/>
      <p:bldP spid="8204" grpId="0" animBg="1"/>
      <p:bldP spid="82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800100" y="304800"/>
            <a:ext cx="7543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How do stars generate their energy?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371600" y="5867400"/>
            <a:ext cx="3581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Nuclear Fusion</a:t>
            </a:r>
          </a:p>
        </p:txBody>
      </p:sp>
      <p:pic>
        <p:nvPicPr>
          <p:cNvPr id="9224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5416550"/>
            <a:ext cx="2667000" cy="1441450"/>
          </a:xfrm>
          <a:prstGeom prst="rect">
            <a:avLst/>
          </a:prstGeom>
          <a:noFill/>
        </p:spPr>
      </p:pic>
      <p:pic>
        <p:nvPicPr>
          <p:cNvPr id="9225" name="Picture 9" descr="Browser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5943600"/>
            <a:ext cx="238125" cy="238125"/>
          </a:xfrm>
          <a:prstGeom prst="rect">
            <a:avLst/>
          </a:prstGeom>
          <a:noFill/>
        </p:spPr>
      </p:pic>
      <p:graphicFrame>
        <p:nvGraphicFramePr>
          <p:cNvPr id="9230" name="Object 14"/>
          <p:cNvGraphicFramePr>
            <a:graphicFrameLocks noChangeAspect="1"/>
          </p:cNvGraphicFramePr>
          <p:nvPr>
            <p:ph/>
          </p:nvPr>
        </p:nvGraphicFramePr>
        <p:xfrm>
          <a:off x="381000" y="1600200"/>
          <a:ext cx="5715000" cy="3800475"/>
        </p:xfrm>
        <a:graphic>
          <a:graphicData uri="http://schemas.openxmlformats.org/presentationml/2006/ole">
            <p:oleObj spid="_x0000_s9230" name="Bitmap Image" r:id="rId7" imgW="8666667" imgH="5761905" progId="Paint.Picture">
              <p:embed/>
            </p:oleObj>
          </a:graphicData>
        </a:graphic>
      </p:graphicFrame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457200" y="1676400"/>
            <a:ext cx="12001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Hydrogen</a:t>
            </a:r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533400" y="4953000"/>
            <a:ext cx="12001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Hydrogen</a:t>
            </a:r>
          </a:p>
        </p:txBody>
      </p:sp>
      <p:sp>
        <p:nvSpPr>
          <p:cNvPr id="9235" name="WordArt 19"/>
          <p:cNvSpPr>
            <a:spLocks noChangeArrowheads="1" noChangeShapeType="1" noTextEdit="1"/>
          </p:cNvSpPr>
          <p:nvPr/>
        </p:nvSpPr>
        <p:spPr bwMode="auto">
          <a:xfrm>
            <a:off x="4724400" y="1752600"/>
            <a:ext cx="12001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Helium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33" grpId="0" animBg="1"/>
      <p:bldP spid="9234" grpId="0" animBg="1"/>
      <p:bldP spid="92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BackPrevious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8382000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orion_1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399213" cy="6399213"/>
          </a:xfrm>
          <a:prstGeom prst="rect">
            <a:avLst/>
          </a:prstGeom>
          <a:noFill/>
        </p:spPr>
      </p:pic>
      <p:sp>
        <p:nvSpPr>
          <p:cNvPr id="10246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0" y="6248400"/>
            <a:ext cx="762000" cy="609600"/>
          </a:xfrm>
          <a:prstGeom prst="actionButtonBackPrevious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131</Words>
  <Application>Microsoft Office PowerPoint</Application>
  <PresentationFormat>On-screen Show (4:3)</PresentationFormat>
  <Paragraphs>46</Paragraphs>
  <Slides>9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Default Design</vt:lpstr>
      <vt:lpstr>PBrush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</dc:title>
  <dc:subject>Astronomy</dc:subject>
  <dc:creator>Mark Place</dc:creator>
  <cp:lastModifiedBy>Saint Peter's</cp:lastModifiedBy>
  <cp:revision>19</cp:revision>
  <dcterms:created xsi:type="dcterms:W3CDTF">2005-03-03T21:13:46Z</dcterms:created>
  <dcterms:modified xsi:type="dcterms:W3CDTF">2013-12-04T14:24:18Z</dcterms:modified>
</cp:coreProperties>
</file>