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2" r:id="rId6"/>
    <p:sldId id="259" r:id="rId7"/>
    <p:sldId id="260" r:id="rId8"/>
    <p:sldId id="261" r:id="rId9"/>
    <p:sldId id="258" r:id="rId10"/>
    <p:sldId id="262" r:id="rId11"/>
    <p:sldId id="273" r:id="rId12"/>
    <p:sldId id="275" r:id="rId13"/>
    <p:sldId id="263" r:id="rId14"/>
    <p:sldId id="264" r:id="rId15"/>
    <p:sldId id="265" r:id="rId16"/>
    <p:sldId id="277" r:id="rId17"/>
    <p:sldId id="276" r:id="rId18"/>
    <p:sldId id="266" r:id="rId19"/>
    <p:sldId id="280" r:id="rId20"/>
    <p:sldId id="278" r:id="rId21"/>
    <p:sldId id="267" r:id="rId22"/>
    <p:sldId id="268" r:id="rId23"/>
    <p:sldId id="27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CC"/>
    <a:srgbClr val="FF0000"/>
    <a:srgbClr val="0000FF"/>
    <a:srgbClr val="3366FF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6BE7E-1DB9-4EE5-B148-41F552D2C8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64305-ACDD-4CE1-997B-8721C57881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47079-3EFA-4827-A8B9-322C842302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F497B9-9CD8-4FB9-995C-F3A842B3A7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2AB41-B74D-4589-BF81-678EE67543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18F59-5063-4A08-A3FA-B101E496AC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83168-17F9-4383-B3D7-8A0C9BB939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FF260-0C51-458E-BAAB-1C3514D785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B4ECA-9A52-4664-BA86-DA6A0784F0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ABAFE-D41D-4D45-A216-D95599DF7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3C6CA-1924-48FA-89CB-64D7AF373A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EB92A-409C-4A7A-89AA-66DA3DF6BA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FD3313-1A21-422D-A26F-9FC0AF5A7D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antwrp.gsfc.nasa.gov/apod/image/0007/nzeclipse_munford_big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hyperlink" Target="http://www.bbc.co.uk/science/space/solarsystem/sun/solareclipse.s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antwrp.gsfc.nasa.gov/apod/image/0007/nzeclipse_munford_big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ioncmaste.ca/homepage/resources/web_resources/CSA_Astro/files/content/multimedia/unit3/tides/tides.sw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tide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3344863" cy="2493963"/>
          </a:xfrm>
          <a:prstGeom prst="rect">
            <a:avLst/>
          </a:prstGeom>
          <a:noFill/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4343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Tides &amp; Eclipses</a:t>
            </a:r>
          </a:p>
        </p:txBody>
      </p:sp>
      <p:pic>
        <p:nvPicPr>
          <p:cNvPr id="2062" name="Picture 14" descr="1035576610-Solar-Eclip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"/>
            <a:ext cx="3811588" cy="2859088"/>
          </a:xfrm>
          <a:prstGeom prst="rect">
            <a:avLst/>
          </a:prstGeom>
          <a:noFill/>
        </p:spPr>
      </p:pic>
      <p:pic>
        <p:nvPicPr>
          <p:cNvPr id="2064" name="Picture 16" descr="nzeclipse_munford_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733800"/>
            <a:ext cx="2514600" cy="2084388"/>
          </a:xfrm>
          <a:prstGeom prst="rect">
            <a:avLst/>
          </a:prstGeom>
          <a:noFill/>
        </p:spPr>
      </p:pic>
      <p:sp>
        <p:nvSpPr>
          <p:cNvPr id="2065" name="WordArt 17"/>
          <p:cNvSpPr>
            <a:spLocks noChangeArrowheads="1" noChangeShapeType="1" noTextEdit="1"/>
          </p:cNvSpPr>
          <p:nvPr/>
        </p:nvSpPr>
        <p:spPr bwMode="auto">
          <a:xfrm>
            <a:off x="685800" y="4800600"/>
            <a:ext cx="2590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Astronomy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Page 12</a:t>
            </a:r>
          </a:p>
        </p:txBody>
      </p: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4457700" y="6362700"/>
            <a:ext cx="4572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kern="10" spc="18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©Mark Place, 2009-20010</a:t>
            </a:r>
          </a:p>
          <a:p>
            <a:pPr algn="ctr"/>
            <a:r>
              <a:rPr lang="en-US" sz="900" kern="10" spc="18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www.LearnEarthScience.com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idechar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8600"/>
            <a:ext cx="4405313" cy="3340100"/>
          </a:xfrm>
          <a:prstGeom prst="rect">
            <a:avLst/>
          </a:prstGeom>
          <a:noFill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276600" y="1447800"/>
            <a:ext cx="838200" cy="1143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553200" y="1219200"/>
            <a:ext cx="838200" cy="1143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533400" y="4876800"/>
            <a:ext cx="1905000" cy="163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Spring?</a:t>
            </a:r>
          </a:p>
        </p:txBody>
      </p:sp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3124200" y="4800600"/>
            <a:ext cx="5486400" cy="163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New or Full Moon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  <p:bldP spid="8199" grpId="0" animBg="1"/>
      <p:bldP spid="82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838200" y="228600"/>
            <a:ext cx="746760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How many tides a day?</a:t>
            </a:r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2357438" y="2346325"/>
            <a:ext cx="4429125" cy="2165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2 high tides</a:t>
            </a:r>
          </a:p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2 low tides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74676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Why are there not exactly </a:t>
            </a:r>
          </a:p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12 hours between tides?</a:t>
            </a:r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1181100" y="2819400"/>
            <a:ext cx="67818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because the moon</a:t>
            </a:r>
          </a:p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revolves around</a:t>
            </a:r>
          </a:p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the Earth while the</a:t>
            </a:r>
          </a:p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Earth rotates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negroeclip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981200"/>
            <a:ext cx="3810000" cy="295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See Explanation.  Clicking on the picture will download &#10; the highest resolution version available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581400"/>
            <a:ext cx="2514600" cy="1793875"/>
          </a:xfrm>
          <a:prstGeom prst="rect">
            <a:avLst/>
          </a:prstGeom>
          <a:noFill/>
        </p:spPr>
      </p:pic>
      <p:pic>
        <p:nvPicPr>
          <p:cNvPr id="11274" name="Picture 10" descr="corona-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1200"/>
            <a:ext cx="4467225" cy="4876800"/>
          </a:xfrm>
          <a:prstGeom prst="rect">
            <a:avLst/>
          </a:prstGeo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41375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What’s the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difference between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solar and lunar eclipses?</a:t>
            </a:r>
          </a:p>
        </p:txBody>
      </p:sp>
      <p:sp>
        <p:nvSpPr>
          <p:cNvPr id="11269" name="WordArt 5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47800" y="2895600"/>
            <a:ext cx="1371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Solar</a:t>
            </a:r>
          </a:p>
        </p:txBody>
      </p:sp>
      <p:sp>
        <p:nvSpPr>
          <p:cNvPr id="11270" name="WordArt 6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96000" y="2895600"/>
            <a:ext cx="1371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Lunar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04800" y="3962400"/>
            <a:ext cx="407035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Earth goes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into moon’s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shadow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800600" y="3962400"/>
            <a:ext cx="395605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CCCC"/>
                </a:solidFill>
              </a:rPr>
              <a:t>moon goes</a:t>
            </a:r>
          </a:p>
          <a:p>
            <a:pPr algn="ctr"/>
            <a:r>
              <a:rPr lang="en-US" b="1">
                <a:solidFill>
                  <a:srgbClr val="FFCCCC"/>
                </a:solidFill>
              </a:rPr>
              <a:t>into Earth’s</a:t>
            </a:r>
          </a:p>
          <a:p>
            <a:pPr algn="ctr"/>
            <a:r>
              <a:rPr lang="en-US" b="1">
                <a:solidFill>
                  <a:srgbClr val="FFCCCC"/>
                </a:solidFill>
              </a:rPr>
              <a:t>shadow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nimBg="1"/>
      <p:bldP spid="11271" grpId="0"/>
      <p:bldP spid="112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7" name="Picture 19" descr="corona-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838200"/>
            <a:ext cx="4467225" cy="4876800"/>
          </a:xfrm>
          <a:prstGeom prst="rect">
            <a:avLst/>
          </a:prstGeom>
          <a:noFill/>
        </p:spPr>
      </p:pic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35052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381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Solar Eclipse</a:t>
            </a:r>
          </a:p>
        </p:txBody>
      </p:sp>
      <p:sp>
        <p:nvSpPr>
          <p:cNvPr id="12302" name="WordArt 14"/>
          <p:cNvSpPr>
            <a:spLocks noChangeArrowheads="1" noChangeShapeType="1" noTextEdit="1"/>
          </p:cNvSpPr>
          <p:nvPr/>
        </p:nvSpPr>
        <p:spPr bwMode="auto">
          <a:xfrm>
            <a:off x="5715000" y="1600200"/>
            <a:ext cx="3190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What phase?</a:t>
            </a:r>
          </a:p>
        </p:txBody>
      </p:sp>
      <p:sp>
        <p:nvSpPr>
          <p:cNvPr id="12303" name="WordArt 15" descr="solar-eclipse-june-10-2002-1759"/>
          <p:cNvSpPr>
            <a:spLocks noChangeArrowheads="1" noChangeShapeType="1" noTextEdit="1"/>
          </p:cNvSpPr>
          <p:nvPr/>
        </p:nvSpPr>
        <p:spPr bwMode="auto">
          <a:xfrm>
            <a:off x="5638800" y="3505200"/>
            <a:ext cx="3190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Arial Black"/>
              </a:rPr>
              <a:t>New Moon</a:t>
            </a:r>
          </a:p>
        </p:txBody>
      </p:sp>
      <p:pic>
        <p:nvPicPr>
          <p:cNvPr id="12309" name="Picture 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362200"/>
            <a:ext cx="4648200" cy="3314700"/>
          </a:xfrm>
          <a:prstGeom prst="rect">
            <a:avLst/>
          </a:prstGeom>
          <a:noFill/>
        </p:spPr>
      </p:pic>
      <p:pic>
        <p:nvPicPr>
          <p:cNvPr id="12310" name="Picture 22" descr="Browse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2514600"/>
            <a:ext cx="238125" cy="2381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302" grpId="0" animBg="1"/>
      <p:bldP spid="1230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7" name="Picture 11" descr="ASE2010globe1a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143000"/>
            <a:ext cx="7391400" cy="5543550"/>
          </a:xfrm>
          <a:noFill/>
          <a:ln/>
        </p:spPr>
      </p:pic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1981200" y="0"/>
            <a:ext cx="525780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Solar Eclipse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1943100" y="152400"/>
            <a:ext cx="525780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Solar Eclipses through 2020</a:t>
            </a:r>
          </a:p>
        </p:txBody>
      </p:sp>
      <p:pic>
        <p:nvPicPr>
          <p:cNvPr id="23558" name="Picture 6" descr="tse97-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1562100"/>
            <a:ext cx="7561263" cy="5295900"/>
          </a:xfrm>
          <a:prstGeom prst="rect">
            <a:avLst/>
          </a:prstGeom>
          <a:noFill/>
        </p:spPr>
      </p:pic>
      <p:sp>
        <p:nvSpPr>
          <p:cNvPr id="23559" name="AutoShape 7" descr="solar-eclipse-june-10-2002-175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9475" y="6237288"/>
            <a:ext cx="533400" cy="533400"/>
          </a:xfrm>
          <a:prstGeom prst="actionButtonBackPrevious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35052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38100">
                  <a:solidFill>
                    <a:srgbClr val="FF9900"/>
                  </a:solidFill>
                  <a:round/>
                  <a:headEnd/>
                  <a:tailEnd/>
                </a:ln>
                <a:latin typeface="Arial Black"/>
              </a:rPr>
              <a:t>Lunar Eclipse</a:t>
            </a: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5410200" y="381000"/>
            <a:ext cx="319087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What phase?</a:t>
            </a:r>
          </a:p>
        </p:txBody>
      </p:sp>
      <p:sp>
        <p:nvSpPr>
          <p:cNvPr id="13317" name="WordArt 5" descr="solar-eclipse-june-10-2002-1759"/>
          <p:cNvSpPr>
            <a:spLocks noChangeArrowheads="1" noChangeShapeType="1" noTextEdit="1"/>
          </p:cNvSpPr>
          <p:nvPr/>
        </p:nvSpPr>
        <p:spPr bwMode="auto">
          <a:xfrm>
            <a:off x="5562600" y="2286000"/>
            <a:ext cx="3190875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rial Black"/>
              </a:rPr>
              <a:t>Full Moon</a:t>
            </a:r>
          </a:p>
        </p:txBody>
      </p:sp>
      <p:pic>
        <p:nvPicPr>
          <p:cNvPr id="13319" name="Picture 7" descr="lunar_eclipse_anim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14600"/>
            <a:ext cx="4095750" cy="2362200"/>
          </a:xfrm>
          <a:prstGeom prst="rect">
            <a:avLst/>
          </a:prstGeom>
          <a:noFill/>
        </p:spPr>
      </p:pic>
      <p:pic>
        <p:nvPicPr>
          <p:cNvPr id="13321" name="Picture 9" descr="See Explanation.  Clicking on the picture will download &#10; the highest resolution version available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267200"/>
            <a:ext cx="2514600" cy="17938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Lunar-eclipse-2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413" y="0"/>
            <a:ext cx="45751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209800" y="1676400"/>
            <a:ext cx="52197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Tides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1447800" y="5334000"/>
            <a:ext cx="617220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FFFFFF">
                      <a:alpha val="50000"/>
                    </a:srgbClr>
                  </a:outerShdw>
                </a:effectLst>
                <a:latin typeface="Impact"/>
              </a:rPr>
              <a:t>Lunar Eclipse 2010</a:t>
            </a:r>
          </a:p>
        </p:txBody>
      </p:sp>
      <p:sp>
        <p:nvSpPr>
          <p:cNvPr id="25612" name="AutoShape 12" descr="solar-eclipse-june-10-2002-175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BackPrevious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27" name="Picture 27"/>
          <p:cNvPicPr>
            <a:picLocks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1066800"/>
            <a:ext cx="8305800" cy="3949700"/>
          </a:xfrm>
          <a:noFill/>
          <a:ln/>
        </p:spPr>
      </p:pic>
      <p:pic>
        <p:nvPicPr>
          <p:cNvPr id="25631" name="Picture 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914400" y="304800"/>
            <a:ext cx="7315200" cy="50006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74675" y="1447800"/>
            <a:ext cx="799465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2" action="ppaction://hlinksldjump"/>
              </a:rPr>
              <a:t>Why don’t we have </a:t>
            </a:r>
          </a:p>
          <a:p>
            <a:pPr algn="ctr"/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2" action="ppaction://hlinksldjump"/>
              </a:rPr>
              <a:t>solar and lunar eclipses</a:t>
            </a:r>
          </a:p>
          <a:p>
            <a:pPr algn="ctr"/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2" action="ppaction://hlinksldjump"/>
              </a:rPr>
              <a:t> every month?</a:t>
            </a:r>
            <a:r>
              <a:rPr lang="en-US">
                <a:hlinkClick r:id="rId2" action="ppaction://hlinksldjump"/>
              </a:rPr>
              <a:t>  </a:t>
            </a:r>
            <a:endParaRPr lang="en-US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335088" y="2057400"/>
            <a:ext cx="669925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moon’s orbit is </a:t>
            </a:r>
          </a:p>
          <a:p>
            <a:pPr algn="ctr"/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tilted 5° from the</a:t>
            </a:r>
          </a:p>
          <a:p>
            <a:pPr algn="ctr"/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Earth’s orbit.</a:t>
            </a:r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eclip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352550"/>
            <a:ext cx="8763000" cy="4152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3" descr="solar-eclipse-june-10-2002-175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43400" y="6324600"/>
            <a:ext cx="533400" cy="533400"/>
          </a:xfrm>
          <a:prstGeom prst="actionButtonBackPrevious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6629" name="Picture 5" descr="nodes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0" y="1219200"/>
            <a:ext cx="8420100" cy="393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300px-Bay_of_Fundy_Low_T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190500"/>
            <a:ext cx="4314825" cy="6475413"/>
          </a:xfrm>
          <a:prstGeom prst="rect">
            <a:avLst/>
          </a:prstGeom>
          <a:noFill/>
        </p:spPr>
      </p:pic>
      <p:pic>
        <p:nvPicPr>
          <p:cNvPr id="16389" name="Picture 5" descr="Bay_of_Fundy_High_T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7588" y="190500"/>
            <a:ext cx="4316412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bayfundyhight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0413" cy="3429000"/>
          </a:xfrm>
          <a:prstGeom prst="rect">
            <a:avLst/>
          </a:prstGeom>
          <a:noFill/>
        </p:spPr>
      </p:pic>
      <p:pic>
        <p:nvPicPr>
          <p:cNvPr id="17413" name="Picture 5" descr="bayfundylowt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570413" cy="3429000"/>
          </a:xfrm>
          <a:prstGeom prst="rect">
            <a:avLst/>
          </a:prstGeom>
          <a:noFill/>
        </p:spPr>
      </p:pic>
      <p:pic>
        <p:nvPicPr>
          <p:cNvPr id="17414" name="Picture 6" descr="bayoffundyhighti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427413"/>
          </a:xfrm>
          <a:prstGeom prst="rect">
            <a:avLst/>
          </a:prstGeom>
          <a:noFill/>
        </p:spPr>
      </p:pic>
      <p:pic>
        <p:nvPicPr>
          <p:cNvPr id="17415" name="Picture 7" descr="bayoffundylowti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7413"/>
            <a:ext cx="4572000" cy="3430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1962150" y="1905000"/>
            <a:ext cx="52197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What causes</a:t>
            </a:r>
          </a:p>
          <a:p>
            <a:pPr algn="ctr"/>
            <a:r>
              <a:rPr lang="en-US" sz="3600" kern="1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tides?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981200" y="1600200"/>
            <a:ext cx="5486400" cy="348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Caused by the</a:t>
            </a:r>
          </a:p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gravitational pull</a:t>
            </a:r>
          </a:p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of the moon &amp; sun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838200" y="228600"/>
            <a:ext cx="729615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Based on the diagram,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which types of tides have a larger range?</a:t>
            </a:r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1219200" y="4953000"/>
            <a:ext cx="6705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SPRING TIDES</a:t>
            </a:r>
          </a:p>
        </p:txBody>
      </p:sp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2362200" y="1828800"/>
          <a:ext cx="4470400" cy="2449513"/>
        </p:xfrm>
        <a:graphic>
          <a:graphicData uri="http://schemas.openxmlformats.org/presentationml/2006/ole">
            <p:oleObj spid="_x0000_s6155" name="Bitmap Image" r:id="rId3" imgW="4486901" imgH="2448267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61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3">
            <a:hlinkClick r:id="rId2"/>
          </p:cNvPr>
          <p:cNvSpPr>
            <a:spLocks noChangeArrowheads="1" noChangeShapeType="1" noTextEdit="1"/>
          </p:cNvSpPr>
          <p:nvPr/>
        </p:nvSpPr>
        <p:spPr bwMode="auto">
          <a:xfrm>
            <a:off x="685800" y="762000"/>
            <a:ext cx="7620000" cy="462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During which phases of the moon</a:t>
            </a:r>
          </a:p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do neap and spring</a:t>
            </a:r>
          </a:p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tides occur?</a:t>
            </a:r>
          </a:p>
        </p:txBody>
      </p:sp>
      <p:pic>
        <p:nvPicPr>
          <p:cNvPr id="7176" name="Picture 8" descr="Hand_points_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05150"/>
            <a:ext cx="1343025" cy="6477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tidechar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"/>
            <a:ext cx="4405313" cy="3340100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191000" y="152400"/>
            <a:ext cx="10668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4191000" y="3048000"/>
            <a:ext cx="1371600" cy="685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533400" y="4876800"/>
            <a:ext cx="1905000" cy="163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Neap?</a:t>
            </a:r>
          </a:p>
        </p:txBody>
      </p:sp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3124200" y="4800600"/>
            <a:ext cx="5486400" cy="163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1st &amp; 3rd Quarters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 animBg="1"/>
      <p:bldP spid="4107" grpId="0" animBg="1"/>
      <p:bldP spid="410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171</Words>
  <Application>Microsoft Office PowerPoint</Application>
  <PresentationFormat>On-screen Show (4:3)</PresentationFormat>
  <Paragraphs>56</Paragraphs>
  <Slides>23</Slides>
  <Notes>0</Notes>
  <HiddenSlides>4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Default Design</vt:lpstr>
      <vt:lpstr>PBrush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www.LearnEarthScience.com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Tides &amp; Eclipses</dc:title>
  <dc:subject>Astronomy</dc:subject>
  <dc:creator>Mark Place</dc:creator>
  <cp:lastModifiedBy>Saint Peter's</cp:lastModifiedBy>
  <cp:revision>42</cp:revision>
  <dcterms:created xsi:type="dcterms:W3CDTF">2005-03-20T00:58:30Z</dcterms:created>
  <dcterms:modified xsi:type="dcterms:W3CDTF">2013-12-04T14:25:50Z</dcterms:modified>
</cp:coreProperties>
</file>