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81" r:id="rId21"/>
    <p:sldId id="282" r:id="rId22"/>
    <p:sldId id="276" r:id="rId23"/>
    <p:sldId id="277" r:id="rId24"/>
    <p:sldId id="279" r:id="rId25"/>
    <p:sldId id="278" r:id="rId26"/>
    <p:sldId id="28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FF99"/>
    <a:srgbClr val="0000FF"/>
    <a:srgbClr val="4B4B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BBA50-1943-4C38-A13F-438926CF54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05E5B-D2DF-4DD4-8FDD-D5F98001B4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E6CB8-3BD6-4B9D-AD36-11A12E50E8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DAA70DD-0155-4E8C-8792-5BD7715E30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BD998-8D4F-4D3F-8FE4-F812B95983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241A2-FB31-42B6-9374-A88D287D49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72338-0E95-41C0-9ADC-6A9ED78FC3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BA2B2-E67C-452D-B2D3-5A3E94B8A3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F93DF-DE56-4F76-841B-8D67A787B3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17831-812F-4FA4-B5F5-F756D453CD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2E587-0802-4A19-B555-C664A95C61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A383E-1EAD-4E03-AB2E-0A4244161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DBDD6132-F46B-40F1-9304-B20A2FB3209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cimss.ssec.wisc.edu/wxwise/station/page5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3429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Weather</a:t>
            </a: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4500563" y="6324600"/>
            <a:ext cx="4572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kern="10" spc="1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©Mark Place, 2009-2010</a:t>
            </a:r>
          </a:p>
          <a:p>
            <a:pPr algn="ctr"/>
            <a:r>
              <a:rPr lang="en-US" sz="900" kern="10" spc="1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www.LearnEarthScience.com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2819400" y="228600"/>
            <a:ext cx="3743325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Surface Area</a:t>
            </a: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228600" y="2209800"/>
            <a:ext cx="3048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Direct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Relationship</a:t>
            </a:r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4114800" y="2209800"/>
            <a:ext cx="4600575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as surface area increases,</a:t>
            </a:r>
          </a:p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the rate of evaporation</a:t>
            </a:r>
          </a:p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increases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914400" y="3733800"/>
            <a:ext cx="0" cy="2133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914400" y="5867400"/>
            <a:ext cx="25146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914400" y="3810000"/>
            <a:ext cx="2286000" cy="20574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6" name="AutoShape 8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382000" y="6400800"/>
            <a:ext cx="762000" cy="457200"/>
          </a:xfrm>
          <a:prstGeom prst="actionButtonBackPrevious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3" grpId="0" animBg="1"/>
      <p:bldP spid="12294" grpId="0" animBg="1"/>
      <p:bldP spid="122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2819400" y="228600"/>
            <a:ext cx="3743325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Relative Humidity</a:t>
            </a:r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228600" y="2209800"/>
            <a:ext cx="3048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Indirect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Relationship</a:t>
            </a: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4114800" y="2209800"/>
            <a:ext cx="4600575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as the air becomes more saturated,</a:t>
            </a:r>
          </a:p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the rate of evaporation</a:t>
            </a:r>
          </a:p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decreases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914400" y="3733800"/>
            <a:ext cx="0" cy="2133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914400" y="5867400"/>
            <a:ext cx="25146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0" name="AutoShape 8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382000" y="6400800"/>
            <a:ext cx="762000" cy="457200"/>
          </a:xfrm>
          <a:prstGeom prst="actionButtonBackPrevious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1066800" y="3810000"/>
            <a:ext cx="2286000" cy="18288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6" grpId="0" animBg="1"/>
      <p:bldP spid="13317" grpId="0" animBg="1"/>
      <p:bldP spid="13318" grpId="0" animBg="1"/>
      <p:bldP spid="133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828800" y="457200"/>
            <a:ext cx="5416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>
                <a:latin typeface="Arial" charset="0"/>
              </a:rPr>
              <a:t>What natural process </a:t>
            </a:r>
          </a:p>
          <a:p>
            <a:pPr algn="ctr"/>
            <a:r>
              <a:rPr lang="en-US" sz="3600">
                <a:latin typeface="Arial" charset="0"/>
              </a:rPr>
              <a:t>cleans the atmosphere?</a:t>
            </a:r>
          </a:p>
        </p:txBody>
      </p:sp>
      <p:pic>
        <p:nvPicPr>
          <p:cNvPr id="14343" name="Picture 7" descr="20011008_110255-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2439988" cy="1830388"/>
          </a:xfrm>
          <a:prstGeom prst="rect">
            <a:avLst/>
          </a:prstGeom>
          <a:noFill/>
        </p:spPr>
      </p:pic>
      <p:pic>
        <p:nvPicPr>
          <p:cNvPr id="14345" name="Picture 9" descr="snow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505200"/>
            <a:ext cx="2276475" cy="3035300"/>
          </a:xfrm>
          <a:prstGeom prst="rect">
            <a:avLst/>
          </a:prstGeom>
          <a:noFill/>
        </p:spPr>
      </p:pic>
      <p:pic>
        <p:nvPicPr>
          <p:cNvPr id="14347" name="Picture 11" descr="supercell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267200"/>
            <a:ext cx="3438525" cy="2305050"/>
          </a:xfrm>
          <a:prstGeom prst="rect">
            <a:avLst/>
          </a:prstGeom>
          <a:noFill/>
        </p:spPr>
      </p:pic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990600" y="1828800"/>
            <a:ext cx="1114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Rain</a:t>
            </a:r>
          </a:p>
        </p:txBody>
      </p:sp>
      <p:sp>
        <p:nvSpPr>
          <p:cNvPr id="14349" name="WordArt 13"/>
          <p:cNvSpPr>
            <a:spLocks noChangeArrowheads="1" noChangeShapeType="1" noTextEdit="1"/>
          </p:cNvSpPr>
          <p:nvPr/>
        </p:nvSpPr>
        <p:spPr bwMode="auto">
          <a:xfrm>
            <a:off x="2895600" y="4267200"/>
            <a:ext cx="1114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Hail</a:t>
            </a:r>
          </a:p>
        </p:txBody>
      </p:sp>
      <p:sp>
        <p:nvSpPr>
          <p:cNvPr id="14350" name="WordArt 14"/>
          <p:cNvSpPr>
            <a:spLocks noChangeArrowheads="1" noChangeShapeType="1" noTextEdit="1"/>
          </p:cNvSpPr>
          <p:nvPr/>
        </p:nvSpPr>
        <p:spPr bwMode="auto">
          <a:xfrm>
            <a:off x="7315200" y="3505200"/>
            <a:ext cx="1114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Snow</a:t>
            </a:r>
          </a:p>
        </p:txBody>
      </p:sp>
      <p:sp>
        <p:nvSpPr>
          <p:cNvPr id="14351" name="WordArt 15"/>
          <p:cNvSpPr>
            <a:spLocks noChangeArrowheads="1" noChangeShapeType="1" noTextEdit="1"/>
          </p:cNvSpPr>
          <p:nvPr/>
        </p:nvSpPr>
        <p:spPr bwMode="auto">
          <a:xfrm>
            <a:off x="3581400" y="1828800"/>
            <a:ext cx="4495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precipitation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8" grpId="0" animBg="1"/>
      <p:bldP spid="14349" grpId="0" animBg="1"/>
      <p:bldP spid="14350" grpId="0" animBg="1"/>
      <p:bldP spid="143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676400" y="1371600"/>
            <a:ext cx="5791200" cy="272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Cloud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Cloud Formation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4772025" cy="5083175"/>
          </a:xfrm>
          <a:prstGeom prst="rect">
            <a:avLst/>
          </a:prstGeom>
          <a:noFill/>
        </p:spPr>
      </p:pic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5638800" y="4572000"/>
            <a:ext cx="299085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Warm</a:t>
            </a:r>
          </a:p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Air Rises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V="1">
            <a:off x="7010400" y="3810000"/>
            <a:ext cx="0" cy="762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5638800" y="3200400"/>
            <a:ext cx="2990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Expands</a:t>
            </a:r>
          </a:p>
        </p:txBody>
      </p:sp>
      <p:sp>
        <p:nvSpPr>
          <p:cNvPr id="16395" name="WordArt 11"/>
          <p:cNvSpPr>
            <a:spLocks noChangeArrowheads="1" noChangeShapeType="1" noTextEdit="1"/>
          </p:cNvSpPr>
          <p:nvPr/>
        </p:nvSpPr>
        <p:spPr bwMode="auto">
          <a:xfrm>
            <a:off x="5562600" y="914400"/>
            <a:ext cx="299085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Cools to the</a:t>
            </a:r>
          </a:p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dewpoint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V="1">
            <a:off x="7010400" y="2438400"/>
            <a:ext cx="0" cy="762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393" grpId="0" animBg="1"/>
      <p:bldP spid="16394" grpId="0" animBg="1"/>
      <p:bldP spid="16395" grpId="0" animBg="1"/>
      <p:bldP spid="163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7753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Clouds are likely to form when:</a:t>
            </a: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762000" y="1676400"/>
            <a:ext cx="7753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The air is saturated and rising</a:t>
            </a: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685800" y="3505200"/>
            <a:ext cx="7753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The temperature is at the dewpoint</a:t>
            </a:r>
          </a:p>
        </p:txBody>
      </p:sp>
      <p:sp>
        <p:nvSpPr>
          <p:cNvPr id="17415" name="WordArt 7">
            <a:hlinkClick r:id="rId3" action="ppaction://hlinksldjump" tooltip="Click Here"/>
          </p:cNvPr>
          <p:cNvSpPr>
            <a:spLocks noChangeArrowheads="1" noChangeShapeType="1" noTextEdit="1"/>
          </p:cNvSpPr>
          <p:nvPr/>
        </p:nvSpPr>
        <p:spPr bwMode="auto">
          <a:xfrm>
            <a:off x="838200" y="5257800"/>
            <a:ext cx="7753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Condensation nuclei are available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914400" y="59436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  <p:bldP spid="174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drop_cloud_cc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14400"/>
            <a:ext cx="6188075" cy="5640388"/>
          </a:xfrm>
          <a:prstGeom prst="rect">
            <a:avLst/>
          </a:prstGeom>
          <a:noFill/>
        </p:spPr>
      </p:pic>
      <p:sp>
        <p:nvSpPr>
          <p:cNvPr id="18438" name="AutoShape 6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382000" y="6400800"/>
            <a:ext cx="762000" cy="457200"/>
          </a:xfrm>
          <a:prstGeom prst="actionButtonBackPrevious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2895600" y="2743200"/>
            <a:ext cx="3462338" cy="1273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the air can hold</a:t>
            </a:r>
          </a:p>
        </p:txBody>
      </p:sp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1828800" y="914400"/>
            <a:ext cx="5519738" cy="1273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As air temperature increases</a:t>
            </a: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2971800" y="4495800"/>
            <a:ext cx="3462338" cy="1273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more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  <p:bldP spid="204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1752600" y="228600"/>
            <a:ext cx="5483225" cy="2460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Sling Psychrometer</a:t>
            </a:r>
          </a:p>
        </p:txBody>
      </p:sp>
      <p:pic>
        <p:nvPicPr>
          <p:cNvPr id="22535" name="Picture 7" descr="te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2657475" cy="3762375"/>
          </a:xfrm>
          <a:prstGeom prst="rect">
            <a:avLst/>
          </a:prstGeom>
          <a:noFill/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733800" y="3200400"/>
            <a:ext cx="44338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Dry bulb measures </a:t>
            </a:r>
          </a:p>
          <a:p>
            <a:pPr algn="ctr"/>
            <a:r>
              <a:rPr lang="en-US" sz="4000">
                <a:solidFill>
                  <a:schemeClr val="bg1"/>
                </a:solidFill>
              </a:rPr>
              <a:t>air temperature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200400" y="4876800"/>
            <a:ext cx="55895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Wet bulb temp is</a:t>
            </a:r>
          </a:p>
          <a:p>
            <a:pPr algn="ctr"/>
            <a:r>
              <a:rPr lang="en-US" sz="4000">
                <a:solidFill>
                  <a:schemeClr val="bg1"/>
                </a:solidFill>
              </a:rPr>
              <a:t>lower due to evaporation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3" name="Rectangle 171"/>
          <p:cNvSpPr>
            <a:spLocks noChangeArrowheads="1"/>
          </p:cNvSpPr>
          <p:nvPr/>
        </p:nvSpPr>
        <p:spPr bwMode="auto">
          <a:xfrm>
            <a:off x="327025" y="304800"/>
            <a:ext cx="8488363" cy="1096963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cs typeface="Times New Roman" pitchFamily="18" charset="0"/>
              </a:rPr>
              <a:t>Using the charts on page 12 of the ESRTs, calculate the relative </a:t>
            </a:r>
          </a:p>
          <a:p>
            <a:pPr algn="ctr"/>
            <a:r>
              <a:rPr lang="en-US" sz="2400">
                <a:cs typeface="Times New Roman" pitchFamily="18" charset="0"/>
              </a:rPr>
              <a:t>humidity and dew point using the following information.</a:t>
            </a:r>
            <a:endParaRPr lang="en-US" sz="2400"/>
          </a:p>
          <a:p>
            <a:pPr algn="ctr" eaLnBrk="0" hangingPunct="0"/>
            <a:endParaRPr lang="en-US" sz="1800" b="0">
              <a:latin typeface="Arial" charset="0"/>
            </a:endParaRPr>
          </a:p>
        </p:txBody>
      </p:sp>
      <p:graphicFrame>
        <p:nvGraphicFramePr>
          <p:cNvPr id="23892" name="Group 340"/>
          <p:cNvGraphicFramePr>
            <a:graphicFrameLocks noGrp="1"/>
          </p:cNvGraphicFramePr>
          <p:nvPr/>
        </p:nvGraphicFramePr>
        <p:xfrm>
          <a:off x="450850" y="1676400"/>
          <a:ext cx="8240713" cy="1976438"/>
        </p:xfrm>
        <a:graphic>
          <a:graphicData uri="http://schemas.openxmlformats.org/drawingml/2006/table">
            <a:tbl>
              <a:tblPr/>
              <a:tblGrid>
                <a:gridCol w="1238250"/>
                <a:gridCol w="1495425"/>
                <a:gridCol w="1316038"/>
                <a:gridCol w="1430337"/>
                <a:gridCol w="2760663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Dry Bulb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Wet Bulb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Difference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Dew Point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Relative Humidity (%)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23894" name="Text Box 342"/>
          <p:cNvSpPr txBox="1">
            <a:spLocks noChangeArrowheads="1"/>
          </p:cNvSpPr>
          <p:nvPr/>
        </p:nvSpPr>
        <p:spPr bwMode="auto">
          <a:xfrm>
            <a:off x="4572000" y="20574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895" name="Text Box 343"/>
          <p:cNvSpPr txBox="1">
            <a:spLocks noChangeArrowheads="1"/>
          </p:cNvSpPr>
          <p:nvPr/>
        </p:nvSpPr>
        <p:spPr bwMode="auto">
          <a:xfrm>
            <a:off x="1752600" y="2452688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3896" name="Text Box 344"/>
          <p:cNvSpPr txBox="1">
            <a:spLocks noChangeArrowheads="1"/>
          </p:cNvSpPr>
          <p:nvPr/>
        </p:nvSpPr>
        <p:spPr bwMode="auto">
          <a:xfrm>
            <a:off x="2014538" y="2876550"/>
            <a:ext cx="776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3897" name="Text Box 345"/>
          <p:cNvSpPr txBox="1">
            <a:spLocks noChangeArrowheads="1"/>
          </p:cNvSpPr>
          <p:nvPr/>
        </p:nvSpPr>
        <p:spPr bwMode="auto">
          <a:xfrm>
            <a:off x="1995488" y="3230563"/>
            <a:ext cx="776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3898" name="Text Box 346"/>
          <p:cNvSpPr txBox="1">
            <a:spLocks noChangeArrowheads="1"/>
          </p:cNvSpPr>
          <p:nvPr/>
        </p:nvSpPr>
        <p:spPr bwMode="auto">
          <a:xfrm>
            <a:off x="3409950" y="2843213"/>
            <a:ext cx="77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3899" name="Text Box 347"/>
          <p:cNvSpPr txBox="1">
            <a:spLocks noChangeArrowheads="1"/>
          </p:cNvSpPr>
          <p:nvPr/>
        </p:nvSpPr>
        <p:spPr bwMode="auto">
          <a:xfrm>
            <a:off x="3424238" y="3259138"/>
            <a:ext cx="776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900" name="Text Box 348"/>
          <p:cNvSpPr txBox="1">
            <a:spLocks noChangeArrowheads="1"/>
          </p:cNvSpPr>
          <p:nvPr/>
        </p:nvSpPr>
        <p:spPr bwMode="auto">
          <a:xfrm>
            <a:off x="4581525" y="2452688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3901" name="Text Box 349"/>
          <p:cNvSpPr txBox="1">
            <a:spLocks noChangeArrowheads="1"/>
          </p:cNvSpPr>
          <p:nvPr/>
        </p:nvSpPr>
        <p:spPr bwMode="auto">
          <a:xfrm>
            <a:off x="4572000" y="3230563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902" name="Text Box 350"/>
          <p:cNvSpPr txBox="1">
            <a:spLocks noChangeArrowheads="1"/>
          </p:cNvSpPr>
          <p:nvPr/>
        </p:nvSpPr>
        <p:spPr bwMode="auto">
          <a:xfrm>
            <a:off x="6657975" y="2847975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23903" name="Text Box 351"/>
          <p:cNvSpPr txBox="1">
            <a:spLocks noChangeArrowheads="1"/>
          </p:cNvSpPr>
          <p:nvPr/>
        </p:nvSpPr>
        <p:spPr bwMode="auto">
          <a:xfrm>
            <a:off x="6657975" y="2466975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58</a:t>
            </a:r>
          </a:p>
        </p:txBody>
      </p:sp>
      <p:sp>
        <p:nvSpPr>
          <p:cNvPr id="23904" name="Text Box 352"/>
          <p:cNvSpPr txBox="1">
            <a:spLocks noChangeArrowheads="1"/>
          </p:cNvSpPr>
          <p:nvPr/>
        </p:nvSpPr>
        <p:spPr bwMode="auto">
          <a:xfrm>
            <a:off x="6657975" y="2009775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23905" name="AutoShape 35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4800600"/>
            <a:ext cx="1905000" cy="457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Dewpoint Chart</a:t>
            </a:r>
          </a:p>
        </p:txBody>
      </p:sp>
      <p:sp>
        <p:nvSpPr>
          <p:cNvPr id="23907" name="AutoShape 35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4800600"/>
            <a:ext cx="1905000" cy="457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RH 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8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8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8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8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8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8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8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8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9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9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9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9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9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9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9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9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8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8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8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8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8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8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8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8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9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9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9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9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9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9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9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9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9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9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9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9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9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9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9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9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8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8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8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8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8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8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8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8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8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8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8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8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8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9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9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9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9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9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9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9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9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8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8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8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8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8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8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8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8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8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8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8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8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8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8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8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8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9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9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9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9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9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9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9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9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94" grpId="0"/>
      <p:bldP spid="23895" grpId="0"/>
      <p:bldP spid="23896" grpId="0"/>
      <p:bldP spid="23897" grpId="0"/>
      <p:bldP spid="23898" grpId="0"/>
      <p:bldP spid="23899" grpId="0"/>
      <p:bldP spid="23900" grpId="0"/>
      <p:bldP spid="23901" grpId="0"/>
      <p:bldP spid="23902" grpId="0"/>
      <p:bldP spid="23903" grpId="0"/>
      <p:bldP spid="239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478155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weather basics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295400" y="1828800"/>
            <a:ext cx="681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Where does the energy for weather originate?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943600" y="2971800"/>
            <a:ext cx="2876550" cy="22891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/>
              <a:t>the uneven </a:t>
            </a:r>
          </a:p>
          <a:p>
            <a:pPr algn="ctr"/>
            <a:r>
              <a:rPr lang="en-US" sz="3600"/>
              <a:t>heating</a:t>
            </a:r>
          </a:p>
          <a:p>
            <a:pPr algn="ctr"/>
            <a:r>
              <a:rPr lang="en-US" sz="3600"/>
              <a:t>of the Earth’s</a:t>
            </a:r>
          </a:p>
          <a:p>
            <a:pPr algn="ctr"/>
            <a:r>
              <a:rPr lang="en-US" sz="3600"/>
              <a:t>surface</a:t>
            </a:r>
          </a:p>
        </p:txBody>
      </p:sp>
      <p:pic>
        <p:nvPicPr>
          <p:cNvPr id="3084" name="Picture 12" descr="f07_sst_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/>
      <p:bldP spid="308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9" name="Picture 9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0"/>
            <a:ext cx="8839200" cy="68008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3" name="Picture 9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0"/>
            <a:ext cx="8610600" cy="682783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5257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Relative Humidity </a:t>
            </a:r>
          </a:p>
          <a:p>
            <a:pPr algn="ctr"/>
            <a:r>
              <a:rPr lang="en-US" sz="3600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vs</a:t>
            </a:r>
          </a:p>
          <a:p>
            <a:pPr algn="ctr"/>
            <a:r>
              <a:rPr lang="en-US" sz="3600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Air Temperature</a:t>
            </a:r>
          </a:p>
        </p:txBody>
      </p:sp>
      <p:pic>
        <p:nvPicPr>
          <p:cNvPr id="25614" name="Picture 14" descr="grap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5105400" cy="4572000"/>
          </a:xfrm>
          <a:prstGeom prst="rect">
            <a:avLst/>
          </a:prstGeom>
          <a:noFill/>
        </p:spPr>
      </p:pic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867400" y="2057400"/>
            <a:ext cx="2647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Indirect</a:t>
            </a:r>
          </a:p>
          <a:p>
            <a:pPr algn="ctr"/>
            <a:r>
              <a:rPr lang="en-US" sz="3600">
                <a:solidFill>
                  <a:schemeClr val="bg1"/>
                </a:solidFill>
              </a:rPr>
              <a:t>Relationship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5473700" y="4191000"/>
            <a:ext cx="3587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as temp increases</a:t>
            </a:r>
          </a:p>
          <a:p>
            <a:pPr algn="ctr"/>
            <a:r>
              <a:rPr lang="en-US" sz="3600">
                <a:solidFill>
                  <a:schemeClr val="bg1"/>
                </a:solidFill>
              </a:rPr>
              <a:t>RH decreases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5" grpId="0"/>
      <p:bldP spid="256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762000" y="304800"/>
            <a:ext cx="7419975" cy="430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spc="120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As dew point increases,</a:t>
            </a:r>
          </a:p>
          <a:p>
            <a:pPr algn="ctr"/>
            <a:r>
              <a:rPr lang="en-US" sz="6000" kern="10" spc="120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the amount of</a:t>
            </a:r>
          </a:p>
          <a:p>
            <a:pPr algn="ctr"/>
            <a:r>
              <a:rPr lang="en-US" sz="6000" kern="10" spc="120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moisture in the air</a:t>
            </a:r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2743200" y="5334000"/>
            <a:ext cx="37338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INCREASES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7419975" cy="430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spc="120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As temperature</a:t>
            </a:r>
          </a:p>
          <a:p>
            <a:pPr algn="ctr"/>
            <a:r>
              <a:rPr lang="en-US" sz="6000" kern="10" spc="120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and</a:t>
            </a:r>
          </a:p>
          <a:p>
            <a:pPr algn="ctr"/>
            <a:r>
              <a:rPr lang="en-US" sz="6000" kern="10" spc="120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dewpoint get closer together,</a:t>
            </a:r>
          </a:p>
          <a:p>
            <a:pPr algn="ctr"/>
            <a:r>
              <a:rPr lang="en-US" sz="6000" kern="10" spc="120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the probability of precipitation</a:t>
            </a:r>
          </a:p>
        </p:txBody>
      </p:sp>
      <p:sp>
        <p:nvSpPr>
          <p:cNvPr id="28675" name="WordArt 3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19400" y="5334000"/>
            <a:ext cx="37338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INCREASES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9" descr="[temperature plot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38200"/>
            <a:ext cx="6096000" cy="274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7659" name="Picture 11" descr="[relative humidity plot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276600"/>
            <a:ext cx="6096000" cy="274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67" name="Oval 171"/>
          <p:cNvSpPr>
            <a:spLocks noChangeArrowheads="1"/>
          </p:cNvSpPr>
          <p:nvPr/>
        </p:nvSpPr>
        <p:spPr bwMode="auto">
          <a:xfrm>
            <a:off x="4343400" y="381000"/>
            <a:ext cx="4572000" cy="3505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811" name="Rectangle 115"/>
          <p:cNvSpPr>
            <a:spLocks noChangeArrowheads="1"/>
          </p:cNvSpPr>
          <p:nvPr/>
        </p:nvSpPr>
        <p:spPr bwMode="auto">
          <a:xfrm>
            <a:off x="4479925" y="32305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29816" name="Rectangle 120"/>
          <p:cNvSpPr>
            <a:spLocks noChangeArrowheads="1"/>
          </p:cNvSpPr>
          <p:nvPr/>
        </p:nvSpPr>
        <p:spPr bwMode="auto">
          <a:xfrm>
            <a:off x="4479925" y="32305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pic>
        <p:nvPicPr>
          <p:cNvPr id="29862" name="Picture 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3825875" cy="3006725"/>
          </a:xfrm>
          <a:prstGeom prst="rect">
            <a:avLst/>
          </a:prstGeom>
          <a:noFill/>
        </p:spPr>
      </p:pic>
      <p:pic>
        <p:nvPicPr>
          <p:cNvPr id="29864" name="Picture 1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"/>
            <a:ext cx="3867150" cy="3055938"/>
          </a:xfrm>
          <a:prstGeom prst="rect">
            <a:avLst/>
          </a:prstGeom>
          <a:noFill/>
        </p:spPr>
      </p:pic>
      <p:pic>
        <p:nvPicPr>
          <p:cNvPr id="29865" name="Picture 1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657600"/>
            <a:ext cx="4049713" cy="2849563"/>
          </a:xfrm>
          <a:prstGeom prst="rect">
            <a:avLst/>
          </a:prstGeom>
          <a:noFill/>
        </p:spPr>
      </p:pic>
      <p:sp>
        <p:nvSpPr>
          <p:cNvPr id="29866" name="WordArt 170"/>
          <p:cNvSpPr>
            <a:spLocks noChangeArrowheads="1" noChangeShapeType="1" noTextEdit="1"/>
          </p:cNvSpPr>
          <p:nvPr/>
        </p:nvSpPr>
        <p:spPr bwMode="auto">
          <a:xfrm>
            <a:off x="1114425" y="2794000"/>
            <a:ext cx="691515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Which has the greatest</a:t>
            </a:r>
          </a:p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probability of precipitation?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8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8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5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9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8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8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8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8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8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8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8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8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8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8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8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8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8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8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8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8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8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8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8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8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8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8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8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8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298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298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8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29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29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67" grpId="0" animBg="1"/>
      <p:bldP spid="29866" grpId="0" animBg="1"/>
      <p:bldP spid="2986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478155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weather basics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41375" y="1828800"/>
            <a:ext cx="7853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Arial" charset="0"/>
              </a:rPr>
              <a:t>In the US, the general direction that weather systems</a:t>
            </a:r>
          </a:p>
          <a:p>
            <a:pPr algn="ctr"/>
            <a:r>
              <a:rPr lang="en-US" sz="2400">
                <a:latin typeface="Arial" charset="0"/>
              </a:rPr>
              <a:t>move is toward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324600" y="3352800"/>
            <a:ext cx="2038350" cy="11906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/>
              <a:t>the</a:t>
            </a:r>
          </a:p>
          <a:p>
            <a:pPr algn="ctr"/>
            <a:r>
              <a:rPr lang="en-US" sz="3600"/>
              <a:t>northeast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08288"/>
            <a:ext cx="6005513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3581400" y="3962400"/>
            <a:ext cx="2667000" cy="0"/>
          </a:xfrm>
          <a:prstGeom prst="line">
            <a:avLst/>
          </a:prstGeom>
          <a:noFill/>
          <a:ln w="889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7" grpId="0" animBg="1"/>
      <p:bldP spid="51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3462338" cy="1273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Station Models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116013" y="2108200"/>
            <a:ext cx="69897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Please go to page 13 of the</a:t>
            </a:r>
          </a:p>
          <a:p>
            <a:pPr algn="ctr"/>
            <a:r>
              <a:rPr lang="en-US" sz="4800">
                <a:solidFill>
                  <a:schemeClr val="bg1"/>
                </a:solidFill>
              </a:rPr>
              <a:t>ESRTs</a:t>
            </a: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1295400" y="4191000"/>
            <a:ext cx="6486525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Temperature and</a:t>
            </a:r>
          </a:p>
          <a:p>
            <a:pPr algn="ctr"/>
            <a:r>
              <a:rPr lang="en-US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dewpoint are measured in</a:t>
            </a:r>
          </a:p>
          <a:p>
            <a:pPr algn="ctr"/>
            <a:r>
              <a:rPr lang="en-US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degrees _______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181600" y="5486400"/>
            <a:ext cx="5572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/>
      <p:bldP spid="4105" grpId="0" animBg="1"/>
      <p:bldP spid="4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762000" y="4191000"/>
            <a:ext cx="17526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838200" y="1676400"/>
            <a:ext cx="17526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4038600" y="2819400"/>
            <a:ext cx="838200" cy="762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4648200" y="1905000"/>
            <a:ext cx="990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5153025" y="146685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953000" y="16764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657600" y="266700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76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657600" y="350520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55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581400" y="2703513"/>
            <a:ext cx="4889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/>
              <a:t>..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876800" y="2667000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138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876800" y="3032125"/>
            <a:ext cx="592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-30\</a:t>
            </a: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2590800" y="1981200"/>
            <a:ext cx="1143000" cy="838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914400" y="1752600"/>
            <a:ext cx="1622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Temperature</a:t>
            </a:r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V="1">
            <a:off x="2514600" y="3733800"/>
            <a:ext cx="1219200" cy="609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990600" y="4267200"/>
            <a:ext cx="122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Dewpoint</a:t>
            </a:r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6400800" y="2438400"/>
            <a:ext cx="2514600" cy="1447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6705600" y="2667000"/>
            <a:ext cx="18684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Wind Direction</a:t>
            </a:r>
          </a:p>
          <a:p>
            <a:pPr algn="ctr"/>
            <a:r>
              <a:rPr lang="en-US"/>
              <a:t>&amp;</a:t>
            </a:r>
          </a:p>
          <a:p>
            <a:pPr algn="ctr"/>
            <a:r>
              <a:rPr lang="en-US"/>
              <a:t>Speed</a:t>
            </a:r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H="1" flipV="1">
            <a:off x="5486400" y="2057400"/>
            <a:ext cx="1066800" cy="762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8" name="Oval 2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86400" y="4267200"/>
            <a:ext cx="1752600" cy="1143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5638800" y="4495800"/>
            <a:ext cx="1423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Barometric</a:t>
            </a:r>
          </a:p>
          <a:p>
            <a:pPr algn="ctr"/>
            <a:r>
              <a:rPr lang="en-US"/>
              <a:t>Pressure</a:t>
            </a:r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 flipH="1" flipV="1">
            <a:off x="5334000" y="2971800"/>
            <a:ext cx="838200" cy="1219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72" name="Oval 28"/>
          <p:cNvSpPr>
            <a:spLocks noChangeArrowheads="1"/>
          </p:cNvSpPr>
          <p:nvPr/>
        </p:nvSpPr>
        <p:spPr bwMode="auto">
          <a:xfrm>
            <a:off x="228600" y="3048000"/>
            <a:ext cx="22860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381000" y="3124200"/>
            <a:ext cx="2081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Current Weather</a:t>
            </a:r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 flipV="1">
            <a:off x="2514600" y="3352800"/>
            <a:ext cx="9906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75" name="Oval 31"/>
          <p:cNvSpPr>
            <a:spLocks noChangeArrowheads="1"/>
          </p:cNvSpPr>
          <p:nvPr/>
        </p:nvSpPr>
        <p:spPr bwMode="auto">
          <a:xfrm>
            <a:off x="3048000" y="838200"/>
            <a:ext cx="17526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3124200" y="914400"/>
            <a:ext cx="157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Cloud Cover</a:t>
            </a:r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3962400" y="1371600"/>
            <a:ext cx="457200" cy="1447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78" name="Oval 3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05200" y="4191000"/>
            <a:ext cx="1752600" cy="1143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3657600" y="4419600"/>
            <a:ext cx="1423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Barometric</a:t>
            </a:r>
          </a:p>
          <a:p>
            <a:pPr algn="ctr"/>
            <a:r>
              <a:rPr lang="en-US"/>
              <a:t>Trend</a:t>
            </a:r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 flipV="1">
            <a:off x="4572000" y="3429000"/>
            <a:ext cx="533400" cy="762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decel="100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decel="100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900" decel="100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decel="100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 animBg="1"/>
      <p:bldP spid="6160" grpId="0" animBg="1"/>
      <p:bldP spid="6158" grpId="0" animBg="1"/>
      <p:bldP spid="6159" grpId="0"/>
      <p:bldP spid="6161" grpId="0" animBg="1"/>
      <p:bldP spid="6162" grpId="0"/>
      <p:bldP spid="6164" grpId="0" animBg="1"/>
      <p:bldP spid="6166" grpId="0"/>
      <p:bldP spid="6167" grpId="0" animBg="1"/>
      <p:bldP spid="6168" grpId="0" animBg="1"/>
      <p:bldP spid="6170" grpId="0"/>
      <p:bldP spid="6171" grpId="0" animBg="1"/>
      <p:bldP spid="6172" grpId="0" animBg="1"/>
      <p:bldP spid="6173" grpId="0"/>
      <p:bldP spid="6174" grpId="0" animBg="1"/>
      <p:bldP spid="6175" grpId="0" animBg="1"/>
      <p:bldP spid="6176" grpId="0"/>
      <p:bldP spid="6177" grpId="0" animBg="1"/>
      <p:bldP spid="6178" grpId="0" animBg="1"/>
      <p:bldP spid="6179" grpId="0"/>
      <p:bldP spid="61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3429000" y="533400"/>
            <a:ext cx="1752600" cy="1143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657600" y="762000"/>
            <a:ext cx="1423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Barometric</a:t>
            </a:r>
          </a:p>
          <a:p>
            <a:pPr algn="ctr"/>
            <a:r>
              <a:rPr lang="en-US"/>
              <a:t>Pressure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733800" y="1752600"/>
            <a:ext cx="1098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/>
              <a:t>138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505200" y="5562600"/>
            <a:ext cx="1860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/>
              <a:t>1013.8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0"/>
            <a:ext cx="1096963" cy="638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133600" y="2667000"/>
            <a:ext cx="4659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Add a decimal between the last two digits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657600" y="3505200"/>
            <a:ext cx="1250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/>
              <a:t>13.8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286000" y="4572000"/>
            <a:ext cx="4433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Add a 9 or 10 in front to fit on the scale</a:t>
            </a:r>
          </a:p>
          <a:p>
            <a:pPr algn="ctr"/>
            <a:r>
              <a:rPr lang="en-US"/>
              <a:t>(ranges from 950.0 to 1050.0)</a:t>
            </a:r>
          </a:p>
        </p:txBody>
      </p:sp>
      <p:sp>
        <p:nvSpPr>
          <p:cNvPr id="7182" name="AutoShape 1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0" y="6400800"/>
            <a:ext cx="762000" cy="457200"/>
          </a:xfrm>
          <a:prstGeom prst="actionButtonBackPrevious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6" grpId="0"/>
      <p:bldP spid="7178" grpId="0"/>
      <p:bldP spid="7179" grpId="0"/>
      <p:bldP spid="71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2895600" y="3352800"/>
            <a:ext cx="3462338" cy="1273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Practice</a:t>
            </a:r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2743200" y="1219200"/>
            <a:ext cx="3462338" cy="1273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Station Model</a:t>
            </a:r>
          </a:p>
        </p:txBody>
      </p:sp>
      <p:sp>
        <p:nvSpPr>
          <p:cNvPr id="8200" name="AutoShape 8">
            <a:hlinkClick r:id="rId2" highlightClick="1"/>
          </p:cNvPr>
          <p:cNvSpPr>
            <a:spLocks noChangeArrowheads="1"/>
          </p:cNvSpPr>
          <p:nvPr/>
        </p:nvSpPr>
        <p:spPr bwMode="auto">
          <a:xfrm>
            <a:off x="2971800" y="6019800"/>
            <a:ext cx="3352800" cy="304800"/>
          </a:xfrm>
          <a:prstGeom prst="actionButtonForwardNex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2362200" y="228600"/>
            <a:ext cx="4467225" cy="1749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Evaporation Rates</a:t>
            </a:r>
          </a:p>
        </p:txBody>
      </p:sp>
      <p:sp>
        <p:nvSpPr>
          <p:cNvPr id="9225" name="WordArt 9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2667000"/>
            <a:ext cx="24479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Temperature</a:t>
            </a:r>
          </a:p>
        </p:txBody>
      </p:sp>
      <p:sp>
        <p:nvSpPr>
          <p:cNvPr id="9226" name="WordArt 10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29000" y="4343400"/>
            <a:ext cx="24479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Surface Area</a:t>
            </a:r>
          </a:p>
        </p:txBody>
      </p:sp>
      <p:sp>
        <p:nvSpPr>
          <p:cNvPr id="9227" name="WordArt 11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19800" y="2438400"/>
            <a:ext cx="24479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Relative Humidity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92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92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5" grpId="0" animBg="1"/>
      <p:bldP spid="9225" grpId="1" animBg="1"/>
      <p:bldP spid="9226" grpId="0" animBg="1"/>
      <p:bldP spid="9226" grpId="1" animBg="1"/>
      <p:bldP spid="9227" grpId="0" animBg="1"/>
      <p:bldP spid="92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2819400" y="228600"/>
            <a:ext cx="3743325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Temperature</a:t>
            </a:r>
          </a:p>
        </p:txBody>
      </p:sp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228600" y="2209800"/>
            <a:ext cx="3048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Direct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Relationship</a:t>
            </a:r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4114800" y="2209800"/>
            <a:ext cx="4600575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as temperature increases,</a:t>
            </a:r>
          </a:p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the rate of evaporation</a:t>
            </a:r>
          </a:p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increases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914400" y="3733800"/>
            <a:ext cx="0" cy="2133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914400" y="5867400"/>
            <a:ext cx="25146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914400" y="3810000"/>
            <a:ext cx="2286000" cy="20574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5" name="AutoShape 1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382000" y="6400800"/>
            <a:ext cx="762000" cy="457200"/>
          </a:xfrm>
          <a:prstGeom prst="actionButtonBackPrevious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  <p:bldP spid="11272" grpId="0" animBg="1"/>
      <p:bldP spid="11273" grpId="0" animBg="1"/>
      <p:bldP spid="1127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337</Words>
  <Application>Microsoft Office PowerPoint</Application>
  <PresentationFormat>On-screen Show (4:3)</PresentationFormat>
  <Paragraphs>140</Paragraphs>
  <Slides>26</Slides>
  <Notes>0</Notes>
  <HiddenSlides>8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www.LearnEarthScience.com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Basics</dc:title>
  <dc:subject>Weather</dc:subject>
  <dc:creator>Mark Place</dc:creator>
  <cp:lastModifiedBy>Saint Peter's</cp:lastModifiedBy>
  <cp:revision>30</cp:revision>
  <dcterms:created xsi:type="dcterms:W3CDTF">2005-03-13T17:50:45Z</dcterms:created>
  <dcterms:modified xsi:type="dcterms:W3CDTF">2013-12-04T19:52:38Z</dcterms:modified>
</cp:coreProperties>
</file>